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305" r:id="rId5"/>
    <p:sldId id="296" r:id="rId6"/>
    <p:sldId id="306" r:id="rId7"/>
    <p:sldId id="259" r:id="rId8"/>
    <p:sldId id="311" r:id="rId9"/>
    <p:sldId id="312" r:id="rId10"/>
    <p:sldId id="307" r:id="rId11"/>
    <p:sldId id="308" r:id="rId12"/>
    <p:sldId id="309" r:id="rId13"/>
    <p:sldId id="315" r:id="rId14"/>
    <p:sldId id="317" r:id="rId15"/>
    <p:sldId id="318" r:id="rId16"/>
    <p:sldId id="319" r:id="rId17"/>
    <p:sldId id="320" r:id="rId18"/>
    <p:sldId id="321" r:id="rId19"/>
    <p:sldId id="310" r:id="rId20"/>
    <p:sldId id="323" r:id="rId21"/>
    <p:sldId id="313" r:id="rId22"/>
    <p:sldId id="3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BEA"/>
    <a:srgbClr val="F0BEE5"/>
    <a:srgbClr val="E8CBED"/>
    <a:srgbClr val="A9D7D9"/>
    <a:srgbClr val="93D3D9"/>
    <a:srgbClr val="AAD6FF"/>
    <a:srgbClr val="B2C8CD"/>
    <a:srgbClr val="CCD8D6"/>
    <a:srgbClr val="4F5945"/>
    <a:srgbClr val="732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varScale="1">
        <p:scale>
          <a:sx n="80" d="100"/>
          <a:sy n="80" d="100"/>
        </p:scale>
        <p:origin x="58" y="11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58FF46FB-368D-4E9C-A650-0513B8879DA8}">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Module -1</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custT="1"/>
      <dgm:spPr/>
      <dgm:t>
        <a:bodyPr/>
        <a:lstStyle/>
        <a:p>
          <a:r>
            <a:rPr lang="en-IN" sz="1600" b="1" i="1" dirty="0">
              <a:latin typeface="Times New Roman" panose="02020603050405020304" pitchFamily="18" charset="0"/>
              <a:cs typeface="Times New Roman" panose="02020603050405020304" pitchFamily="18" charset="0"/>
            </a:rPr>
            <a:t>Model Training Module:</a:t>
          </a:r>
        </a:p>
        <a:p>
          <a:r>
            <a:rPr lang="en-US" sz="1600" b="0" i="1" dirty="0">
              <a:latin typeface="Times New Roman" panose="02020603050405020304" pitchFamily="18" charset="0"/>
              <a:cs typeface="Times New Roman" panose="02020603050405020304" pitchFamily="18" charset="0"/>
            </a:rPr>
            <a:t>Trains the facial recognition algorithm.</a:t>
          </a:r>
          <a:endParaRPr lang="en-IN" sz="1600" b="0" i="1" dirty="0">
            <a:latin typeface="Times New Roman" panose="02020603050405020304" pitchFamily="18" charset="0"/>
            <a:cs typeface="Times New Roman" panose="02020603050405020304" pitchFamily="18" charset="0"/>
          </a:endParaRPr>
        </a:p>
        <a:p>
          <a:endParaRPr lang="en-US" sz="1600" b="0" i="1" dirty="0">
            <a:solidFill>
              <a:schemeClr val="accent3"/>
            </a:solidFill>
            <a:latin typeface="Times New Roman" panose="02020603050405020304" pitchFamily="18" charset="0"/>
            <a:cs typeface="Times New Roman" panose="02020603050405020304" pitchFamily="18" charset="0"/>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Module - 2</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custT="1"/>
      <dgm:spPr/>
      <dgm:t>
        <a:bodyPr/>
        <a:lstStyle/>
        <a:p>
          <a:r>
            <a:rPr lang="en-IN" sz="1600" b="1" i="1" dirty="0">
              <a:latin typeface="Times New Roman" panose="02020603050405020304" pitchFamily="18" charset="0"/>
              <a:cs typeface="Times New Roman" panose="02020603050405020304" pitchFamily="18" charset="0"/>
            </a:rPr>
            <a:t>Complaint Management Module:</a:t>
          </a:r>
        </a:p>
        <a:p>
          <a:r>
            <a:rPr lang="en-US" sz="1600" b="0" i="1" dirty="0">
              <a:latin typeface="Times New Roman" panose="02020603050405020304" pitchFamily="18" charset="0"/>
              <a:cs typeface="Times New Roman" panose="02020603050405020304" pitchFamily="18" charset="0"/>
            </a:rPr>
            <a:t>Manages complaint registration and resolution.</a:t>
          </a:r>
          <a:endParaRPr lang="en-US" sz="1600" b="0" i="1" dirty="0">
            <a:solidFill>
              <a:schemeClr val="accent3"/>
            </a:solidFill>
            <a:latin typeface="Times New Roman" panose="02020603050405020304" pitchFamily="18" charset="0"/>
            <a:cs typeface="Times New Roman" panose="02020603050405020304" pitchFamily="18" charset="0"/>
          </a:endParaRP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 Module - 3</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custT="1"/>
      <dgm:spPr/>
      <dgm:t>
        <a:bodyPr/>
        <a:lstStyle/>
        <a:p>
          <a:r>
            <a:rPr lang="en-IN" sz="1600" b="1" i="1" spc="200" dirty="0">
              <a:latin typeface="Times New Roman" panose="02020603050405020304" pitchFamily="18" charset="0"/>
              <a:cs typeface="Times New Roman" panose="02020603050405020304" pitchFamily="18" charset="0"/>
            </a:rPr>
            <a:t>Facial Detection Module:</a:t>
          </a:r>
        </a:p>
        <a:p>
          <a:r>
            <a:rPr lang="en-US" sz="1600" b="0" i="1" spc="85" dirty="0">
              <a:latin typeface="Times New Roman" panose="02020603050405020304" pitchFamily="18" charset="0"/>
              <a:cs typeface="Times New Roman" panose="02020603050405020304" pitchFamily="18" charset="0"/>
            </a:rPr>
            <a:t>Locates human faces in images or videos.</a:t>
          </a:r>
          <a:endParaRPr lang="en-IN" sz="1600" b="1" i="1" spc="200" dirty="0">
            <a:latin typeface="Times New Roman" panose="02020603050405020304" pitchFamily="18" charset="0"/>
            <a:cs typeface="Times New Roman" panose="02020603050405020304" pitchFamily="18" charset="0"/>
          </a:endParaRPr>
        </a:p>
        <a:p>
          <a:endParaRPr lang="en-US" sz="1600" b="1" i="1" dirty="0">
            <a:solidFill>
              <a:schemeClr val="accent3"/>
            </a:solidFill>
            <a:latin typeface="Times New Roman" panose="02020603050405020304" pitchFamily="18" charset="0"/>
            <a:cs typeface="Times New Roman" panose="02020603050405020304" pitchFamily="18" charset="0"/>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Module - 4</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custT="1"/>
      <dgm:spPr/>
      <dgm:t>
        <a:bodyPr/>
        <a:lstStyle/>
        <a:p>
          <a:r>
            <a:rPr lang="en-IN" sz="1600" b="1" i="1" spc="160" dirty="0">
              <a:latin typeface="Times New Roman" panose="02020603050405020304" pitchFamily="18" charset="0"/>
              <a:cs typeface="Times New Roman" panose="02020603050405020304" pitchFamily="18" charset="0"/>
            </a:rPr>
            <a:t>Facial Recognition Module:</a:t>
          </a:r>
        </a:p>
        <a:p>
          <a:r>
            <a:rPr lang="en-US" sz="1600" b="0" i="1" spc="160" dirty="0">
              <a:latin typeface="Times New Roman" panose="02020603050405020304" pitchFamily="18" charset="0"/>
              <a:cs typeface="Times New Roman" panose="02020603050405020304" pitchFamily="18" charset="0"/>
            </a:rPr>
            <a:t>Matches detected faces with known identities.</a:t>
          </a:r>
          <a:endParaRPr lang="en-IN" sz="1600" b="0" i="1" spc="160" dirty="0">
            <a:latin typeface="Times New Roman" panose="02020603050405020304" pitchFamily="18" charset="0"/>
            <a:cs typeface="Times New Roman" panose="02020603050405020304" pitchFamily="18" charset="0"/>
          </a:endParaRPr>
        </a:p>
        <a:p>
          <a:endParaRPr lang="en-IN" sz="1400" b="1" i="1" spc="160" dirty="0">
            <a:latin typeface="Times New Roman" panose="02020603050405020304" pitchFamily="18" charset="0"/>
            <a:cs typeface="Times New Roman" panose="02020603050405020304" pitchFamily="18" charset="0"/>
          </a:endParaRP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Module - 5</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DF1ABFB3-B399-406F-91BD-DCDF9A38526B}">
      <dgm:prSet phldrT="[Text]" phldr="0" custT="1"/>
      <dgm:spPr/>
      <dgm:t>
        <a:bodyPr/>
        <a:lstStyle/>
        <a:p>
          <a:r>
            <a:rPr lang="en-IN" sz="1600" b="1" i="1" spc="85" dirty="0">
              <a:latin typeface="Times New Roman" panose="02020603050405020304" pitchFamily="18" charset="0"/>
              <a:cs typeface="Times New Roman" panose="02020603050405020304" pitchFamily="18" charset="0"/>
            </a:rPr>
            <a:t>Identity Verifier Module:</a:t>
          </a:r>
        </a:p>
        <a:p>
          <a:r>
            <a:rPr lang="en-US" sz="1600" b="0" i="1" spc="85" dirty="0">
              <a:latin typeface="Times New Roman" panose="02020603050405020304" pitchFamily="18" charset="0"/>
              <a:cs typeface="Times New Roman" panose="02020603050405020304" pitchFamily="18" charset="0"/>
            </a:rPr>
            <a:t>Verifies individuals' identities using facial features.</a:t>
          </a:r>
          <a:endParaRPr lang="en-IN" sz="1600" b="0" i="1" spc="85" dirty="0">
            <a:latin typeface="Times New Roman" panose="02020603050405020304" pitchFamily="18" charset="0"/>
            <a:cs typeface="Times New Roman" panose="02020603050405020304" pitchFamily="18" charset="0"/>
          </a:endParaRPr>
        </a:p>
        <a:p>
          <a:endParaRPr lang="en-IN" sz="1600" b="1" i="1" spc="85" dirty="0">
            <a:latin typeface="Times New Roman" panose="02020603050405020304" pitchFamily="18" charset="0"/>
            <a:cs typeface="Times New Roman" panose="02020603050405020304" pitchFamily="18" charset="0"/>
          </a:endParaRPr>
        </a:p>
      </dgm:t>
    </dgm:pt>
    <dgm:pt modelId="{70E4A1D3-514E-4327-991D-5CC9C6B41885}" type="sibTrans" cxnId="{15319551-A9EA-462E-845B-E5251E84291F}">
      <dgm:prSet/>
      <dgm:spPr/>
      <dgm:t>
        <a:bodyPr/>
        <a:lstStyle/>
        <a:p>
          <a:endParaRPr lang="en-US"/>
        </a:p>
      </dgm:t>
    </dgm:pt>
    <dgm:pt modelId="{78CB0E27-958C-4066-A189-8B36505E8204}" type="parTrans" cxnId="{15319551-A9EA-462E-845B-E5251E84291F}">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custLinFactNeighborY="0"/>
      <dgm:spPr>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1"/>
        </a:solidFill>
        <a:ln>
          <a:solidFill>
            <a:srgbClr val="4F5945"/>
          </a:solidFill>
        </a:ln>
      </dgm:spPr>
    </dgm:pt>
    <dgm:pt modelId="{5B7FC7CF-F58D-48D5-8BCC-38D6EE87890B}" type="pres">
      <dgm:prSet presAssocID="{58FF46FB-368D-4E9C-A650-0513B8879DA8}" presName="Ellipse" presStyleLbl="fgAcc1" presStyleIdx="1" presStyleCnt="6"/>
      <dgm:spPr>
        <a:solidFill>
          <a:schemeClr val="tx2">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LinFactNeighborX="2399" custLinFactNeighborY="-1621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1"/>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dgm:pt>
    <dgm:pt modelId="{B1A1A837-F261-404B-A808-B2F4154CE8A2}" type="pres">
      <dgm:prSet presAssocID="{D05E1923-5021-40F7-B4EF-E582E23A699D}" presName="Ellipse" presStyleLbl="fgAcc1" presStyleIdx="2" presStyleCnt="6"/>
      <dgm:spPr>
        <a:solidFill>
          <a:schemeClr val="tx2">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121158" custLinFactNeighborX="9967" custLinFactNeighborY="-2703">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1"/>
        </a:solidFill>
        <a:ln>
          <a:solidFill>
            <a:schemeClr val="accent1"/>
          </a:solidFill>
        </a:ln>
      </dgm:spPr>
    </dgm:pt>
    <dgm:pt modelId="{5D519322-C1DD-47AE-92C0-13575134BC76}" type="pres">
      <dgm:prSet presAssocID="{FA8F44BD-C8C7-462C-9756-1EC498E86842}" presName="Ellipse" presStyleLbl="fgAcc1" presStyleIdx="3" presStyleCnt="6"/>
      <dgm:spPr>
        <a:solidFill>
          <a:srgbClr val="CCD8D6">
            <a:alpha val="90000"/>
          </a:srgb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LinFactNeighborX="1719" custLinFactNeighborY="-21622">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1"/>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tx2">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126360" custScaleY="151882" custLinFactNeighborX="13687" custLinFactNeighborY="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1"/>
        </a:solidFill>
        <a:ln>
          <a:solidFill>
            <a:schemeClr val="accent1"/>
          </a:solidFill>
        </a:ln>
      </dgm:spPr>
    </dgm:pt>
    <dgm:pt modelId="{A22B1C16-7FF0-4DBE-B32E-E43FEB1E2EAC}" type="pres">
      <dgm:prSet presAssocID="{8B9AF88A-E1F7-4D3A-905F-87228D6A8655}" presName="Ellipse" presStyleLbl="fgAcc1" presStyleIdx="5" presStyleCnt="6"/>
      <dgm:spPr>
        <a:solidFill>
          <a:srgbClr val="CCD8D6">
            <a:alpha val="90000"/>
          </a:srgb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LinFactNeighborX="1718" custLinFactNeighborY="-24325">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70145"/>
          <a:ext cx="11251162" cy="0"/>
        </a:xfrm>
        <a:prstGeom prst="line">
          <a:avLst/>
        </a:prstGeom>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85546" y="500133"/>
          <a:ext cx="319181" cy="319181"/>
        </a:xfrm>
        <a:prstGeom prst="teardrop">
          <a:avLst>
            <a:gd name="adj" fmla="val 115000"/>
          </a:avLst>
        </a:prstGeom>
        <a:solidFill>
          <a:schemeClr val="accent1"/>
        </a:solidFill>
        <a:ln w="12700" cap="flat" cmpd="sng" algn="ctr">
          <a:solidFill>
            <a:srgbClr val="4F594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21005" y="535591"/>
          <a:ext cx="248264" cy="248264"/>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543029" y="812217"/>
          <a:ext cx="3009466" cy="128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IN" sz="1600" b="1" i="1" kern="1200" dirty="0">
              <a:latin typeface="Times New Roman" panose="02020603050405020304" pitchFamily="18" charset="0"/>
              <a:cs typeface="Times New Roman" panose="02020603050405020304" pitchFamily="18" charset="0"/>
            </a:rPr>
            <a:t>Model Training Module:</a:t>
          </a:r>
        </a:p>
        <a:p>
          <a:pPr marL="0" lvl="0" indent="0" algn="l" defTabSz="711200">
            <a:lnSpc>
              <a:spcPct val="90000"/>
            </a:lnSpc>
            <a:spcBef>
              <a:spcPct val="0"/>
            </a:spcBef>
            <a:spcAft>
              <a:spcPct val="35000"/>
            </a:spcAft>
            <a:buNone/>
          </a:pPr>
          <a:r>
            <a:rPr lang="en-US" sz="1600" b="0" i="1" kern="1200" dirty="0">
              <a:latin typeface="Times New Roman" panose="02020603050405020304" pitchFamily="18" charset="0"/>
              <a:cs typeface="Times New Roman" panose="02020603050405020304" pitchFamily="18" charset="0"/>
            </a:rPr>
            <a:t>Trains the facial recognition algorithm.</a:t>
          </a:r>
          <a:endParaRPr lang="en-IN" sz="1600" b="0" i="1" kern="1200" dirty="0">
            <a:latin typeface="Times New Roman" panose="02020603050405020304" pitchFamily="18" charset="0"/>
            <a:cs typeface="Times New Roman" panose="02020603050405020304" pitchFamily="18" charset="0"/>
          </a:endParaRPr>
        </a:p>
        <a:p>
          <a:pPr marL="0" lvl="0" indent="0" algn="l" defTabSz="711200">
            <a:lnSpc>
              <a:spcPct val="90000"/>
            </a:lnSpc>
            <a:spcBef>
              <a:spcPct val="0"/>
            </a:spcBef>
            <a:spcAft>
              <a:spcPct val="35000"/>
            </a:spcAft>
            <a:buNone/>
          </a:pPr>
          <a:endParaRPr lang="en-US" sz="1600" b="0" i="1" kern="1200" dirty="0">
            <a:solidFill>
              <a:schemeClr val="accent3"/>
            </a:solidFill>
            <a:latin typeface="Times New Roman" panose="02020603050405020304" pitchFamily="18" charset="0"/>
            <a:cs typeface="Times New Roman" panose="02020603050405020304" pitchFamily="18" charset="0"/>
          </a:endParaRPr>
        </a:p>
      </dsp:txBody>
      <dsp:txXfrm>
        <a:off x="543029" y="812217"/>
        <a:ext cx="3009466" cy="1284725"/>
      </dsp:txXfrm>
    </dsp:sp>
    <dsp:sp modelId="{8E3FB235-DF38-476B-9A0E-B1E583D50944}">
      <dsp:nvSpPr>
        <dsp:cNvPr id="0" name=""/>
        <dsp:cNvSpPr/>
      </dsp:nvSpPr>
      <dsp:spPr>
        <a:xfrm>
          <a:off x="543029" y="360827"/>
          <a:ext cx="3009466" cy="451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dirty="0">
              <a:solidFill>
                <a:schemeClr val="accent3"/>
              </a:solidFill>
              <a:latin typeface="Baskerville Old Face" panose="02020602080505020303" pitchFamily="18" charset="77"/>
              <a:ea typeface="Baskerville" panose="02020502070401020303" pitchFamily="18" charset="0"/>
            </a:rPr>
            <a:t>Module -1</a:t>
          </a:r>
        </a:p>
      </dsp:txBody>
      <dsp:txXfrm>
        <a:off x="543029" y="360827"/>
        <a:ext cx="3009466" cy="451390"/>
      </dsp:txXfrm>
    </dsp:sp>
    <dsp:sp modelId="{9AA05CE5-209F-4AD9-BE2C-2A69F76DA8F4}">
      <dsp:nvSpPr>
        <dsp:cNvPr id="0" name=""/>
        <dsp:cNvSpPr/>
      </dsp:nvSpPr>
      <dsp:spPr>
        <a:xfrm>
          <a:off x="245137" y="885419"/>
          <a:ext cx="0" cy="1284725"/>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204512" y="2129519"/>
          <a:ext cx="81250" cy="8125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898478" y="3520975"/>
          <a:ext cx="319181" cy="31918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933936" y="3556433"/>
          <a:ext cx="248264" cy="248264"/>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65412" y="2157943"/>
          <a:ext cx="3633090" cy="128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IN" sz="1600" b="1" i="1" kern="1200" dirty="0">
              <a:latin typeface="Times New Roman" panose="02020603050405020304" pitchFamily="18" charset="0"/>
              <a:cs typeface="Times New Roman" panose="02020603050405020304" pitchFamily="18" charset="0"/>
            </a:rPr>
            <a:t>Complaint Management Module:</a:t>
          </a:r>
        </a:p>
        <a:p>
          <a:pPr marL="0" lvl="0" indent="0" algn="l" defTabSz="711200">
            <a:lnSpc>
              <a:spcPct val="90000"/>
            </a:lnSpc>
            <a:spcBef>
              <a:spcPct val="0"/>
            </a:spcBef>
            <a:spcAft>
              <a:spcPct val="35000"/>
            </a:spcAft>
            <a:buNone/>
          </a:pPr>
          <a:r>
            <a:rPr lang="en-US" sz="1600" b="0" i="1" kern="1200" dirty="0">
              <a:latin typeface="Times New Roman" panose="02020603050405020304" pitchFamily="18" charset="0"/>
              <a:cs typeface="Times New Roman" panose="02020603050405020304" pitchFamily="18" charset="0"/>
            </a:rPr>
            <a:t>Manages complaint registration and resolution.</a:t>
          </a:r>
          <a:endParaRPr lang="en-US" sz="1600" b="0" i="1" kern="1200" dirty="0">
            <a:solidFill>
              <a:schemeClr val="accent3"/>
            </a:solidFill>
            <a:latin typeface="Times New Roman" panose="02020603050405020304" pitchFamily="18" charset="0"/>
            <a:cs typeface="Times New Roman" panose="02020603050405020304" pitchFamily="18" charset="0"/>
          </a:endParaRPr>
        </a:p>
      </dsp:txBody>
      <dsp:txXfrm>
        <a:off x="2265412" y="2157943"/>
        <a:ext cx="3633090" cy="1284725"/>
      </dsp:txXfrm>
    </dsp:sp>
    <dsp:sp modelId="{223C5207-4FA2-4A6C-8F43-20BD55767C99}">
      <dsp:nvSpPr>
        <dsp:cNvPr id="0" name=""/>
        <dsp:cNvSpPr/>
      </dsp:nvSpPr>
      <dsp:spPr>
        <a:xfrm>
          <a:off x="2265412" y="3442669"/>
          <a:ext cx="3633090" cy="451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dirty="0">
              <a:solidFill>
                <a:schemeClr val="accent3"/>
              </a:solidFill>
              <a:latin typeface="Baskerville Old Face" panose="02020602080505020303" pitchFamily="18" charset="77"/>
              <a:ea typeface="Baskerville" panose="02020502070401020303" pitchFamily="18" charset="0"/>
            </a:rPr>
            <a:t>Module - 2</a:t>
          </a:r>
        </a:p>
      </dsp:txBody>
      <dsp:txXfrm>
        <a:off x="2265412" y="3442669"/>
        <a:ext cx="3633090" cy="451390"/>
      </dsp:txXfrm>
    </dsp:sp>
    <dsp:sp modelId="{4FE5EB5D-4CEF-4D0D-9394-0534E61844BE}">
      <dsp:nvSpPr>
        <dsp:cNvPr id="0" name=""/>
        <dsp:cNvSpPr/>
      </dsp:nvSpPr>
      <dsp:spPr>
        <a:xfrm>
          <a:off x="2058068" y="2170145"/>
          <a:ext cx="0" cy="1284725"/>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2016631" y="2129519"/>
          <a:ext cx="81250" cy="8125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852801" y="500133"/>
          <a:ext cx="319181" cy="319181"/>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888260" y="535591"/>
          <a:ext cx="248264" cy="248264"/>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4289634" y="787819"/>
          <a:ext cx="2998638" cy="128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IN" sz="1600" b="1" i="1" kern="1200" spc="200" dirty="0">
              <a:latin typeface="Times New Roman" panose="02020603050405020304" pitchFamily="18" charset="0"/>
              <a:cs typeface="Times New Roman" panose="02020603050405020304" pitchFamily="18" charset="0"/>
            </a:rPr>
            <a:t>Facial Detection Module:</a:t>
          </a:r>
        </a:p>
        <a:p>
          <a:pPr marL="0" lvl="0" indent="0" algn="l" defTabSz="711200">
            <a:lnSpc>
              <a:spcPct val="90000"/>
            </a:lnSpc>
            <a:spcBef>
              <a:spcPct val="0"/>
            </a:spcBef>
            <a:spcAft>
              <a:spcPct val="35000"/>
            </a:spcAft>
            <a:buNone/>
          </a:pPr>
          <a:r>
            <a:rPr lang="en-US" sz="1600" b="0" i="1" kern="1200" spc="85" dirty="0">
              <a:latin typeface="Times New Roman" panose="02020603050405020304" pitchFamily="18" charset="0"/>
              <a:cs typeface="Times New Roman" panose="02020603050405020304" pitchFamily="18" charset="0"/>
            </a:rPr>
            <a:t>Locates human faces in images or videos.</a:t>
          </a:r>
          <a:endParaRPr lang="en-IN" sz="1600" b="1" i="1" kern="1200" spc="200" dirty="0">
            <a:latin typeface="Times New Roman" panose="02020603050405020304" pitchFamily="18" charset="0"/>
            <a:cs typeface="Times New Roman" panose="02020603050405020304" pitchFamily="18" charset="0"/>
          </a:endParaRPr>
        </a:p>
        <a:p>
          <a:pPr marL="0" lvl="0" indent="0" algn="l" defTabSz="711200">
            <a:lnSpc>
              <a:spcPct val="90000"/>
            </a:lnSpc>
            <a:spcBef>
              <a:spcPct val="0"/>
            </a:spcBef>
            <a:spcAft>
              <a:spcPct val="35000"/>
            </a:spcAft>
            <a:buNone/>
          </a:pPr>
          <a:endParaRPr lang="en-US" sz="1600" b="1" i="1" kern="1200" dirty="0">
            <a:solidFill>
              <a:schemeClr val="accent3"/>
            </a:solidFill>
            <a:latin typeface="Times New Roman" panose="02020603050405020304" pitchFamily="18" charset="0"/>
            <a:cs typeface="Times New Roman" panose="02020603050405020304" pitchFamily="18" charset="0"/>
          </a:endParaRPr>
        </a:p>
      </dsp:txBody>
      <dsp:txXfrm>
        <a:off x="4289634" y="787819"/>
        <a:ext cx="2998638" cy="1284725"/>
      </dsp:txXfrm>
    </dsp:sp>
    <dsp:sp modelId="{2D6C7916-1130-46A8-833B-A6278CBD2192}">
      <dsp:nvSpPr>
        <dsp:cNvPr id="0" name=""/>
        <dsp:cNvSpPr/>
      </dsp:nvSpPr>
      <dsp:spPr>
        <a:xfrm>
          <a:off x="4289634" y="336429"/>
          <a:ext cx="2998638" cy="451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dirty="0">
              <a:solidFill>
                <a:schemeClr val="accent3"/>
              </a:solidFill>
              <a:latin typeface="Baskerville Old Face" panose="02020602080505020303" pitchFamily="18" charset="77"/>
              <a:ea typeface="Baskerville" panose="02020502070401020303" pitchFamily="18" charset="0"/>
            </a:rPr>
            <a:t> Module - 3</a:t>
          </a:r>
        </a:p>
      </dsp:txBody>
      <dsp:txXfrm>
        <a:off x="4289634" y="336429"/>
        <a:ext cx="2998638" cy="451390"/>
      </dsp:txXfrm>
    </dsp:sp>
    <dsp:sp modelId="{4D953791-5C2F-4A75-A8F4-6ED7EAB5E015}">
      <dsp:nvSpPr>
        <dsp:cNvPr id="0" name=""/>
        <dsp:cNvSpPr/>
      </dsp:nvSpPr>
      <dsp:spPr>
        <a:xfrm>
          <a:off x="4012392" y="885419"/>
          <a:ext cx="0" cy="1284725"/>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970955" y="2129519"/>
          <a:ext cx="81250" cy="8125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652688" y="3462427"/>
          <a:ext cx="319181" cy="319181"/>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688146" y="3497886"/>
          <a:ext cx="248264" cy="248264"/>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6053176" y="1778326"/>
          <a:ext cx="3789079" cy="1951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marL="0" lvl="0" indent="0" algn="l" defTabSz="711200">
            <a:lnSpc>
              <a:spcPct val="90000"/>
            </a:lnSpc>
            <a:spcBef>
              <a:spcPct val="0"/>
            </a:spcBef>
            <a:spcAft>
              <a:spcPct val="35000"/>
            </a:spcAft>
            <a:buNone/>
          </a:pPr>
          <a:r>
            <a:rPr lang="en-IN" sz="1600" b="1" i="1" kern="1200" spc="160" dirty="0">
              <a:latin typeface="Times New Roman" panose="02020603050405020304" pitchFamily="18" charset="0"/>
              <a:cs typeface="Times New Roman" panose="02020603050405020304" pitchFamily="18" charset="0"/>
            </a:rPr>
            <a:t>Facial Recognition Module:</a:t>
          </a:r>
        </a:p>
        <a:p>
          <a:pPr marL="0" lvl="0" indent="0" algn="l" defTabSz="711200">
            <a:lnSpc>
              <a:spcPct val="90000"/>
            </a:lnSpc>
            <a:spcBef>
              <a:spcPct val="0"/>
            </a:spcBef>
            <a:spcAft>
              <a:spcPct val="35000"/>
            </a:spcAft>
            <a:buNone/>
          </a:pPr>
          <a:r>
            <a:rPr lang="en-US" sz="1600" b="0" i="1" kern="1200" spc="160" dirty="0">
              <a:latin typeface="Times New Roman" panose="02020603050405020304" pitchFamily="18" charset="0"/>
              <a:cs typeface="Times New Roman" panose="02020603050405020304" pitchFamily="18" charset="0"/>
            </a:rPr>
            <a:t>Matches detected faces with known identities.</a:t>
          </a:r>
          <a:endParaRPr lang="en-IN" sz="1600" b="0" i="1" kern="1200" spc="160" dirty="0">
            <a:latin typeface="Times New Roman" panose="02020603050405020304" pitchFamily="18" charset="0"/>
            <a:cs typeface="Times New Roman" panose="02020603050405020304" pitchFamily="18" charset="0"/>
          </a:endParaRPr>
        </a:p>
        <a:p>
          <a:pPr marL="0" lvl="0" indent="0" algn="l" defTabSz="711200">
            <a:lnSpc>
              <a:spcPct val="90000"/>
            </a:lnSpc>
            <a:spcBef>
              <a:spcPct val="0"/>
            </a:spcBef>
            <a:spcAft>
              <a:spcPct val="35000"/>
            </a:spcAft>
            <a:buNone/>
          </a:pPr>
          <a:endParaRPr lang="en-IN" sz="1400" b="1" i="1" kern="1200" spc="160" dirty="0">
            <a:latin typeface="Times New Roman" panose="02020603050405020304" pitchFamily="18" charset="0"/>
            <a:cs typeface="Times New Roman" panose="02020603050405020304" pitchFamily="18" charset="0"/>
          </a:endParaRPr>
        </a:p>
      </dsp:txBody>
      <dsp:txXfrm>
        <a:off x="6053176" y="1778326"/>
        <a:ext cx="3789079" cy="1951267"/>
      </dsp:txXfrm>
    </dsp:sp>
    <dsp:sp modelId="{7C1E6B4A-59F7-4018-A403-E1CCAEE78BA1}">
      <dsp:nvSpPr>
        <dsp:cNvPr id="0" name=""/>
        <dsp:cNvSpPr/>
      </dsp:nvSpPr>
      <dsp:spPr>
        <a:xfrm>
          <a:off x="6053176" y="3279228"/>
          <a:ext cx="3789079" cy="68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dirty="0">
              <a:solidFill>
                <a:schemeClr val="accent3"/>
              </a:solidFill>
              <a:latin typeface="Baskerville Old Face" panose="02020602080505020303" pitchFamily="18" charset="77"/>
              <a:ea typeface="Baskerville" panose="02020502070401020303" pitchFamily="18" charset="0"/>
            </a:rPr>
            <a:t>Module - 4</a:t>
          </a:r>
        </a:p>
      </dsp:txBody>
      <dsp:txXfrm>
        <a:off x="6053176" y="3279228"/>
        <a:ext cx="3789079" cy="685580"/>
      </dsp:txXfrm>
    </dsp:sp>
    <dsp:sp modelId="{A03C5372-D306-43AC-B406-6F8183849431}">
      <dsp:nvSpPr>
        <dsp:cNvPr id="0" name=""/>
        <dsp:cNvSpPr/>
      </dsp:nvSpPr>
      <dsp:spPr>
        <a:xfrm>
          <a:off x="5812278" y="2111597"/>
          <a:ext cx="0" cy="1284725"/>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770841" y="2070972"/>
          <a:ext cx="81250" cy="8125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7685006" y="500133"/>
          <a:ext cx="319181" cy="319181"/>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7720464" y="535591"/>
          <a:ext cx="248264" cy="248264"/>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8121808" y="775618"/>
          <a:ext cx="2998638" cy="1284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marL="0" lvl="0" indent="0" algn="l" defTabSz="711200">
            <a:lnSpc>
              <a:spcPct val="90000"/>
            </a:lnSpc>
            <a:spcBef>
              <a:spcPct val="0"/>
            </a:spcBef>
            <a:spcAft>
              <a:spcPct val="35000"/>
            </a:spcAft>
            <a:buNone/>
          </a:pPr>
          <a:r>
            <a:rPr lang="en-IN" sz="1600" b="1" i="1" kern="1200" spc="85" dirty="0">
              <a:latin typeface="Times New Roman" panose="02020603050405020304" pitchFamily="18" charset="0"/>
              <a:cs typeface="Times New Roman" panose="02020603050405020304" pitchFamily="18" charset="0"/>
            </a:rPr>
            <a:t>Identity Verifier Module:</a:t>
          </a:r>
        </a:p>
        <a:p>
          <a:pPr marL="0" lvl="0" indent="0" algn="l" defTabSz="711200">
            <a:lnSpc>
              <a:spcPct val="90000"/>
            </a:lnSpc>
            <a:spcBef>
              <a:spcPct val="0"/>
            </a:spcBef>
            <a:spcAft>
              <a:spcPct val="35000"/>
            </a:spcAft>
            <a:buNone/>
          </a:pPr>
          <a:r>
            <a:rPr lang="en-US" sz="1600" b="0" i="1" kern="1200" spc="85" dirty="0">
              <a:latin typeface="Times New Roman" panose="02020603050405020304" pitchFamily="18" charset="0"/>
              <a:cs typeface="Times New Roman" panose="02020603050405020304" pitchFamily="18" charset="0"/>
            </a:rPr>
            <a:t>Verifies individuals' identities using facial features.</a:t>
          </a:r>
          <a:endParaRPr lang="en-IN" sz="1600" b="0" i="1" kern="1200" spc="85" dirty="0">
            <a:latin typeface="Times New Roman" panose="02020603050405020304" pitchFamily="18" charset="0"/>
            <a:cs typeface="Times New Roman" panose="02020603050405020304" pitchFamily="18" charset="0"/>
          </a:endParaRPr>
        </a:p>
        <a:p>
          <a:pPr marL="0" lvl="0" indent="0" algn="l" defTabSz="711200">
            <a:lnSpc>
              <a:spcPct val="90000"/>
            </a:lnSpc>
            <a:spcBef>
              <a:spcPct val="0"/>
            </a:spcBef>
            <a:spcAft>
              <a:spcPct val="35000"/>
            </a:spcAft>
            <a:buNone/>
          </a:pPr>
          <a:endParaRPr lang="en-IN" sz="1600" b="1" i="1" kern="1200" spc="85" dirty="0">
            <a:latin typeface="Times New Roman" panose="02020603050405020304" pitchFamily="18" charset="0"/>
            <a:cs typeface="Times New Roman" panose="02020603050405020304" pitchFamily="18" charset="0"/>
          </a:endParaRPr>
        </a:p>
      </dsp:txBody>
      <dsp:txXfrm>
        <a:off x="8121808" y="775618"/>
        <a:ext cx="2998638" cy="1284725"/>
      </dsp:txXfrm>
    </dsp:sp>
    <dsp:sp modelId="{3FA5D5AE-9CAE-4D19-9765-BCEE62095312}">
      <dsp:nvSpPr>
        <dsp:cNvPr id="0" name=""/>
        <dsp:cNvSpPr/>
      </dsp:nvSpPr>
      <dsp:spPr>
        <a:xfrm>
          <a:off x="8121808" y="324228"/>
          <a:ext cx="2998638" cy="451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0" kern="1200" dirty="0">
              <a:solidFill>
                <a:schemeClr val="accent3"/>
              </a:solidFill>
              <a:latin typeface="Baskerville Old Face" panose="02020602080505020303" pitchFamily="18" charset="77"/>
              <a:ea typeface="Baskerville" panose="02020502070401020303" pitchFamily="18" charset="0"/>
            </a:rPr>
            <a:t>Module - 5</a:t>
          </a:r>
        </a:p>
      </dsp:txBody>
      <dsp:txXfrm>
        <a:off x="8121808" y="324228"/>
        <a:ext cx="2998638" cy="451390"/>
      </dsp:txXfrm>
    </dsp:sp>
    <dsp:sp modelId="{FE6CA7EB-68EC-4E76-9051-08C4CF370101}">
      <dsp:nvSpPr>
        <dsp:cNvPr id="0" name=""/>
        <dsp:cNvSpPr/>
      </dsp:nvSpPr>
      <dsp:spPr>
        <a:xfrm>
          <a:off x="7844596" y="885419"/>
          <a:ext cx="0" cy="1284725"/>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7803159" y="2129519"/>
          <a:ext cx="81250" cy="8125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5/4/2024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5/4/2024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3534747" y="2257450"/>
            <a:ext cx="5329335" cy="1088136"/>
          </a:xfrm>
        </p:spPr>
        <p:txBody>
          <a:bodyPr/>
          <a:lstStyle/>
          <a:p>
            <a:pPr marL="0" indent="0">
              <a:lnSpc>
                <a:spcPct val="150000"/>
              </a:lnSpc>
              <a:spcBef>
                <a:spcPts val="130"/>
              </a:spcBef>
              <a:buNone/>
            </a:pPr>
            <a:r>
              <a:rPr lang="en-US" sz="1600" spc="440" dirty="0">
                <a:latin typeface="Times New Roman" panose="02020603050405020304" pitchFamily="18" charset="0"/>
                <a:cs typeface="Times New Roman" panose="02020603050405020304" pitchFamily="18" charset="0"/>
              </a:rPr>
              <a:t>INTEGRITY</a:t>
            </a:r>
            <a:r>
              <a:rPr lang="en-US" sz="1600" spc="530" dirty="0">
                <a:latin typeface="Times New Roman" panose="02020603050405020304" pitchFamily="18" charset="0"/>
                <a:cs typeface="Times New Roman" panose="02020603050405020304" pitchFamily="18" charset="0"/>
              </a:rPr>
              <a:t> </a:t>
            </a:r>
            <a:r>
              <a:rPr lang="en-US" sz="1600" spc="420" dirty="0">
                <a:latin typeface="Times New Roman" panose="02020603050405020304" pitchFamily="18" charset="0"/>
                <a:cs typeface="Times New Roman" panose="02020603050405020304" pitchFamily="18" charset="0"/>
              </a:rPr>
              <a:t>DRIVEN</a:t>
            </a:r>
            <a:br>
              <a:rPr lang="en-US" sz="1600" spc="420" dirty="0">
                <a:latin typeface="Times New Roman" panose="02020603050405020304" pitchFamily="18" charset="0"/>
                <a:cs typeface="Times New Roman" panose="02020603050405020304" pitchFamily="18" charset="0"/>
              </a:rPr>
            </a:br>
            <a:r>
              <a:rPr lang="en-US" sz="1600" spc="370" dirty="0">
                <a:latin typeface="Times New Roman" panose="02020603050405020304" pitchFamily="18" charset="0"/>
                <a:cs typeface="Times New Roman" panose="02020603050405020304" pitchFamily="18" charset="0"/>
              </a:rPr>
              <a:t>FACIAL</a:t>
            </a:r>
            <a:r>
              <a:rPr lang="en-US" sz="1600" spc="545" dirty="0">
                <a:latin typeface="Times New Roman" panose="02020603050405020304" pitchFamily="18" charset="0"/>
                <a:cs typeface="Times New Roman" panose="02020603050405020304" pitchFamily="18" charset="0"/>
              </a:rPr>
              <a:t> </a:t>
            </a:r>
            <a:r>
              <a:rPr lang="en-US" sz="1600" spc="430" dirty="0">
                <a:latin typeface="Times New Roman" panose="02020603050405020304" pitchFamily="18" charset="0"/>
                <a:cs typeface="Times New Roman" panose="02020603050405020304" pitchFamily="18" charset="0"/>
              </a:rPr>
              <a:t>RECOGNITION </a:t>
            </a:r>
            <a:r>
              <a:rPr lang="en-US" sz="1600" spc="434" dirty="0">
                <a:latin typeface="Times New Roman" panose="02020603050405020304" pitchFamily="18" charset="0"/>
                <a:cs typeface="Times New Roman" panose="02020603050405020304" pitchFamily="18" charset="0"/>
              </a:rPr>
              <a:t> </a:t>
            </a:r>
            <a:r>
              <a:rPr lang="en-US" sz="1600" spc="455" dirty="0">
                <a:latin typeface="Times New Roman" panose="02020603050405020304" pitchFamily="18" charset="0"/>
                <a:cs typeface="Times New Roman" panose="02020603050405020304" pitchFamily="18" charset="0"/>
              </a:rPr>
              <a:t>GUARDIAN</a:t>
            </a:r>
            <a:r>
              <a:rPr lang="en-US" sz="1600" spc="520" dirty="0">
                <a:latin typeface="Times New Roman" panose="02020603050405020304" pitchFamily="18" charset="0"/>
                <a:cs typeface="Times New Roman" panose="02020603050405020304" pitchFamily="18" charset="0"/>
              </a:rPr>
              <a:t> </a:t>
            </a:r>
            <a:r>
              <a:rPr lang="en-US" sz="1600" spc="380" dirty="0">
                <a:latin typeface="Times New Roman" panose="02020603050405020304" pitchFamily="18" charset="0"/>
                <a:cs typeface="Times New Roman" panose="02020603050405020304" pitchFamily="18" charset="0"/>
              </a:rPr>
              <a:t>USING</a:t>
            </a:r>
            <a:r>
              <a:rPr lang="en-US" sz="1600" spc="520" dirty="0">
                <a:latin typeface="Times New Roman" panose="02020603050405020304" pitchFamily="18" charset="0"/>
                <a:cs typeface="Times New Roman" panose="02020603050405020304" pitchFamily="18" charset="0"/>
              </a:rPr>
              <a:t> </a:t>
            </a:r>
            <a:r>
              <a:rPr lang="en-US" sz="1600" spc="365" dirty="0">
                <a:latin typeface="Times New Roman" panose="02020603050405020304" pitchFamily="18" charset="0"/>
                <a:cs typeface="Times New Roman" panose="02020603050405020304" pitchFamily="18" charset="0"/>
              </a:rPr>
              <a:t>DEEP </a:t>
            </a:r>
            <a:r>
              <a:rPr lang="en-US" sz="1600" spc="425" dirty="0">
                <a:latin typeface="Times New Roman" panose="02020603050405020304" pitchFamily="18" charset="0"/>
                <a:cs typeface="Times New Roman" panose="02020603050405020304" pitchFamily="18" charset="0"/>
              </a:rPr>
              <a:t>LEARNING</a:t>
            </a:r>
            <a:r>
              <a:rPr lang="en-US" sz="1600" spc="515" dirty="0">
                <a:latin typeface="Times New Roman" panose="02020603050405020304" pitchFamily="18" charset="0"/>
                <a:cs typeface="Times New Roman" panose="02020603050405020304" pitchFamily="18" charset="0"/>
              </a:rPr>
              <a:t> MODELS</a:t>
            </a:r>
            <a:r>
              <a:rPr lang="en-US" sz="1600" spc="520" dirty="0">
                <a:latin typeface="Times New Roman" panose="02020603050405020304" pitchFamily="18" charset="0"/>
                <a:cs typeface="Times New Roman" panose="02020603050405020304" pitchFamily="18" charset="0"/>
              </a:rPr>
              <a:t> </a:t>
            </a:r>
            <a:r>
              <a:rPr lang="en-US" sz="1600" spc="470" dirty="0">
                <a:latin typeface="Times New Roman" panose="02020603050405020304" pitchFamily="18" charset="0"/>
                <a:cs typeface="Times New Roman" panose="02020603050405020304" pitchFamily="18" charset="0"/>
              </a:rPr>
              <a:t>AND </a:t>
            </a:r>
            <a:r>
              <a:rPr lang="en-US" sz="1600" spc="-1320" dirty="0">
                <a:latin typeface="Times New Roman" panose="02020603050405020304" pitchFamily="18" charset="0"/>
                <a:cs typeface="Times New Roman" panose="02020603050405020304" pitchFamily="18" charset="0"/>
              </a:rPr>
              <a:t> </a:t>
            </a:r>
            <a:r>
              <a:rPr lang="en-US" sz="1600" spc="470" dirty="0">
                <a:latin typeface="Times New Roman" panose="02020603050405020304" pitchFamily="18" charset="0"/>
                <a:cs typeface="Times New Roman" panose="02020603050405020304" pitchFamily="18" charset="0"/>
              </a:rPr>
              <a:t>IDENTITY</a:t>
            </a:r>
            <a:r>
              <a:rPr lang="en-US" sz="1600" spc="545" dirty="0">
                <a:latin typeface="Times New Roman" panose="02020603050405020304" pitchFamily="18" charset="0"/>
                <a:cs typeface="Times New Roman" panose="02020603050405020304" pitchFamily="18" charset="0"/>
              </a:rPr>
              <a:t> </a:t>
            </a:r>
            <a:r>
              <a:rPr lang="en-US" sz="1600" spc="310" dirty="0">
                <a:latin typeface="Times New Roman" panose="02020603050405020304" pitchFamily="18" charset="0"/>
                <a:cs typeface="Times New Roman" panose="02020603050405020304" pitchFamily="18" charset="0"/>
              </a:rPr>
              <a:t>VERIFIER</a:t>
            </a:r>
            <a:endParaRPr lang="en-US" sz="1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521739" y="4413753"/>
            <a:ext cx="2999232" cy="1501856"/>
          </a:xfrm>
        </p:spPr>
        <p:txBody>
          <a:bodyPr>
            <a:noAutofit/>
          </a:bodyPr>
          <a:lstStyle/>
          <a:p>
            <a:pPr marL="12700">
              <a:lnSpc>
                <a:spcPct val="100000"/>
              </a:lnSpc>
              <a:spcBef>
                <a:spcPts val="550"/>
              </a:spcBef>
            </a:pPr>
            <a:r>
              <a:rPr lang="en-IN" sz="1400" b="1" i="1" spc="-60" dirty="0">
                <a:latin typeface="Times New Roman" panose="02020603050405020304" pitchFamily="18" charset="0"/>
                <a:cs typeface="Times New Roman" panose="02020603050405020304" pitchFamily="18" charset="0"/>
              </a:rPr>
              <a:t>T</a:t>
            </a:r>
            <a:r>
              <a:rPr lang="en-IN" sz="1400" b="1" i="1" spc="-195" dirty="0">
                <a:latin typeface="Times New Roman" panose="02020603050405020304" pitchFamily="18" charset="0"/>
                <a:cs typeface="Times New Roman" panose="02020603050405020304" pitchFamily="18" charset="0"/>
              </a:rPr>
              <a:t>E</a:t>
            </a:r>
            <a:r>
              <a:rPr lang="en-IN" sz="1400" b="1" i="1" spc="125" dirty="0">
                <a:latin typeface="Times New Roman" panose="02020603050405020304" pitchFamily="18" charset="0"/>
                <a:cs typeface="Times New Roman" panose="02020603050405020304" pitchFamily="18" charset="0"/>
              </a:rPr>
              <a:t>A</a:t>
            </a:r>
            <a:r>
              <a:rPr lang="en-IN" sz="1400" b="1" i="1" spc="60" dirty="0">
                <a:latin typeface="Times New Roman" panose="02020603050405020304" pitchFamily="18" charset="0"/>
                <a:cs typeface="Times New Roman" panose="02020603050405020304" pitchFamily="18" charset="0"/>
              </a:rPr>
              <a:t>M</a:t>
            </a:r>
            <a:r>
              <a:rPr lang="en-IN" sz="1400" b="1" i="1" spc="-204" dirty="0">
                <a:latin typeface="Times New Roman" panose="02020603050405020304" pitchFamily="18" charset="0"/>
                <a:cs typeface="Times New Roman" panose="02020603050405020304" pitchFamily="18" charset="0"/>
              </a:rPr>
              <a:t> </a:t>
            </a:r>
            <a:r>
              <a:rPr lang="en-IN" sz="1400" b="1" i="1" spc="55" dirty="0">
                <a:latin typeface="Times New Roman" panose="02020603050405020304" pitchFamily="18" charset="0"/>
                <a:cs typeface="Times New Roman" panose="02020603050405020304" pitchFamily="18" charset="0"/>
              </a:rPr>
              <a:t>M</a:t>
            </a:r>
            <a:r>
              <a:rPr lang="en-IN" sz="1400" b="1" i="1" spc="-195" dirty="0">
                <a:latin typeface="Times New Roman" panose="02020603050405020304" pitchFamily="18" charset="0"/>
                <a:cs typeface="Times New Roman" panose="02020603050405020304" pitchFamily="18" charset="0"/>
              </a:rPr>
              <a:t>E</a:t>
            </a:r>
            <a:r>
              <a:rPr lang="en-IN" sz="1400" b="1" i="1" spc="55" dirty="0">
                <a:latin typeface="Times New Roman" panose="02020603050405020304" pitchFamily="18" charset="0"/>
                <a:cs typeface="Times New Roman" panose="02020603050405020304" pitchFamily="18" charset="0"/>
              </a:rPr>
              <a:t>M</a:t>
            </a:r>
            <a:r>
              <a:rPr lang="en-IN" sz="1400" b="1" i="1" spc="-75" dirty="0">
                <a:latin typeface="Times New Roman" panose="02020603050405020304" pitchFamily="18" charset="0"/>
                <a:cs typeface="Times New Roman" panose="02020603050405020304" pitchFamily="18" charset="0"/>
              </a:rPr>
              <a:t>B</a:t>
            </a:r>
            <a:r>
              <a:rPr lang="en-IN" sz="1400" b="1" i="1" spc="-195" dirty="0">
                <a:latin typeface="Times New Roman" panose="02020603050405020304" pitchFamily="18" charset="0"/>
                <a:cs typeface="Times New Roman" panose="02020603050405020304" pitchFamily="18" charset="0"/>
              </a:rPr>
              <a:t>ER</a:t>
            </a:r>
            <a:r>
              <a:rPr lang="en-IN" sz="1400" b="1" i="1" spc="-55" dirty="0">
                <a:latin typeface="Times New Roman" panose="02020603050405020304" pitchFamily="18" charset="0"/>
                <a:cs typeface="Times New Roman" panose="02020603050405020304" pitchFamily="18" charset="0"/>
              </a:rPr>
              <a:t>S</a:t>
            </a:r>
            <a:r>
              <a:rPr lang="en-IN" sz="1400" b="1" i="1" spc="-200" dirty="0">
                <a:latin typeface="Times New Roman" panose="02020603050405020304" pitchFamily="18" charset="0"/>
                <a:cs typeface="Times New Roman" panose="02020603050405020304" pitchFamily="18" charset="0"/>
              </a:rPr>
              <a:t>:</a:t>
            </a:r>
            <a:endParaRPr lang="en-IN" sz="1400" i="1" dirty="0">
              <a:latin typeface="Times New Roman" panose="02020603050405020304" pitchFamily="18" charset="0"/>
              <a:cs typeface="Times New Roman" panose="02020603050405020304" pitchFamily="18" charset="0"/>
            </a:endParaRPr>
          </a:p>
          <a:p>
            <a:pPr marL="351155">
              <a:lnSpc>
                <a:spcPct val="100000"/>
              </a:lnSpc>
              <a:spcBef>
                <a:spcPts val="450"/>
              </a:spcBef>
              <a:tabLst>
                <a:tab pos="552450" algn="l"/>
              </a:tabLst>
            </a:pPr>
            <a:r>
              <a:rPr lang="en-IN" sz="1400" i="1" spc="75" dirty="0">
                <a:latin typeface="Times New Roman" panose="02020603050405020304" pitchFamily="18" charset="0"/>
                <a:cs typeface="Times New Roman" panose="02020603050405020304" pitchFamily="18" charset="0"/>
              </a:rPr>
              <a:t>Akshaya</a:t>
            </a:r>
            <a:r>
              <a:rPr lang="en-IN" sz="1400" i="1" spc="-160" dirty="0">
                <a:latin typeface="Times New Roman" panose="02020603050405020304" pitchFamily="18" charset="0"/>
                <a:cs typeface="Times New Roman" panose="02020603050405020304" pitchFamily="18" charset="0"/>
              </a:rPr>
              <a:t>  </a:t>
            </a:r>
            <a:r>
              <a:rPr lang="en-IN" sz="1400" i="1" spc="-40" dirty="0">
                <a:latin typeface="Times New Roman" panose="02020603050405020304" pitchFamily="18" charset="0"/>
                <a:cs typeface="Times New Roman" panose="02020603050405020304" pitchFamily="18" charset="0"/>
              </a:rPr>
              <a:t>A</a:t>
            </a:r>
            <a:endParaRPr lang="en-IN" sz="1400" i="1" dirty="0">
              <a:latin typeface="Times New Roman" panose="02020603050405020304" pitchFamily="18" charset="0"/>
              <a:cs typeface="Times New Roman" panose="02020603050405020304" pitchFamily="18" charset="0"/>
            </a:endParaRPr>
          </a:p>
          <a:p>
            <a:pPr marL="270510">
              <a:lnSpc>
                <a:spcPct val="100000"/>
              </a:lnSpc>
              <a:spcBef>
                <a:spcPts val="450"/>
              </a:spcBef>
              <a:tabLst>
                <a:tab pos="552450" algn="l"/>
              </a:tabLst>
            </a:pPr>
            <a:r>
              <a:rPr lang="en-IN" sz="1400" i="1" spc="50" dirty="0">
                <a:latin typeface="Times New Roman" panose="02020603050405020304" pitchFamily="18" charset="0"/>
                <a:cs typeface="Times New Roman" panose="02020603050405020304" pitchFamily="18" charset="0"/>
              </a:rPr>
              <a:t>Indhra </a:t>
            </a:r>
            <a:r>
              <a:rPr lang="en-IN" sz="1400" i="1" spc="-170" dirty="0">
                <a:latin typeface="Times New Roman" panose="02020603050405020304" pitchFamily="18" charset="0"/>
                <a:cs typeface="Times New Roman" panose="02020603050405020304" pitchFamily="18" charset="0"/>
              </a:rPr>
              <a:t> </a:t>
            </a:r>
            <a:r>
              <a:rPr lang="en-IN" sz="1400" i="1" spc="55" dirty="0">
                <a:latin typeface="Times New Roman" panose="02020603050405020304" pitchFamily="18" charset="0"/>
                <a:cs typeface="Times New Roman" panose="02020603050405020304" pitchFamily="18" charset="0"/>
              </a:rPr>
              <a:t>V</a:t>
            </a:r>
            <a:endParaRPr lang="en-IN" sz="1400" i="1" dirty="0">
              <a:latin typeface="Times New Roman" panose="02020603050405020304" pitchFamily="18" charset="0"/>
              <a:cs typeface="Times New Roman" panose="02020603050405020304" pitchFamily="18" charset="0"/>
            </a:endParaRPr>
          </a:p>
          <a:p>
            <a:pPr marL="270510">
              <a:lnSpc>
                <a:spcPct val="100000"/>
              </a:lnSpc>
              <a:spcBef>
                <a:spcPts val="450"/>
              </a:spcBef>
              <a:tabLst>
                <a:tab pos="552450" algn="l"/>
              </a:tabLst>
            </a:pPr>
            <a:r>
              <a:rPr lang="en-IN" sz="1400" i="1" spc="50" dirty="0">
                <a:latin typeface="Times New Roman" panose="02020603050405020304" pitchFamily="18" charset="0"/>
                <a:cs typeface="Times New Roman" panose="02020603050405020304" pitchFamily="18" charset="0"/>
              </a:rPr>
              <a:t>Priyaadharshini</a:t>
            </a:r>
            <a:r>
              <a:rPr lang="en-IN" sz="1400" i="1" spc="-145" dirty="0">
                <a:latin typeface="Times New Roman" panose="02020603050405020304" pitchFamily="18" charset="0"/>
                <a:cs typeface="Times New Roman" panose="02020603050405020304" pitchFamily="18" charset="0"/>
              </a:rPr>
              <a:t>  </a:t>
            </a:r>
            <a:r>
              <a:rPr lang="en-IN" sz="1400" i="1" spc="85" dirty="0">
                <a:latin typeface="Times New Roman" panose="02020603050405020304" pitchFamily="18" charset="0"/>
                <a:cs typeface="Times New Roman" panose="02020603050405020304" pitchFamily="18" charset="0"/>
              </a:rPr>
              <a:t>V S</a:t>
            </a:r>
            <a:endParaRPr lang="en-IN" sz="1400" i="1" dirty="0">
              <a:latin typeface="Times New Roman" panose="02020603050405020304" pitchFamily="18" charset="0"/>
              <a:cs typeface="Times New Roman" panose="02020603050405020304" pitchFamily="18" charset="0"/>
            </a:endParaRPr>
          </a:p>
          <a:p>
            <a:pPr marL="253365">
              <a:lnSpc>
                <a:spcPct val="100000"/>
              </a:lnSpc>
              <a:spcBef>
                <a:spcPts val="450"/>
              </a:spcBef>
              <a:tabLst>
                <a:tab pos="552450" algn="l"/>
              </a:tabLst>
            </a:pPr>
            <a:r>
              <a:rPr lang="en-IN" sz="1400" i="1" spc="150" dirty="0">
                <a:latin typeface="Times New Roman" panose="02020603050405020304" pitchFamily="18" charset="0"/>
                <a:cs typeface="Times New Roman" panose="02020603050405020304" pitchFamily="18" charset="0"/>
              </a:rPr>
              <a:t>Madhavan</a:t>
            </a:r>
            <a:r>
              <a:rPr lang="en-IN" sz="1400" i="1" spc="-165" dirty="0">
                <a:latin typeface="Times New Roman" panose="02020603050405020304" pitchFamily="18" charset="0"/>
                <a:cs typeface="Times New Roman" panose="02020603050405020304" pitchFamily="18" charset="0"/>
              </a:rPr>
              <a:t>  </a:t>
            </a:r>
            <a:r>
              <a:rPr lang="en-IN" sz="1400" i="1" spc="-10" dirty="0">
                <a:latin typeface="Times New Roman" panose="02020603050405020304" pitchFamily="18" charset="0"/>
                <a:cs typeface="Times New Roman" panose="02020603050405020304" pitchFamily="18" charset="0"/>
              </a:rPr>
              <a:t>K S</a:t>
            </a:r>
            <a:endParaRPr lang="en-IN" sz="1400" i="1"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0B8A6E9D-042A-EF33-FC0B-68A3B6189DC9}"/>
              </a:ext>
            </a:extLst>
          </p:cNvPr>
          <p:cNvSpPr txBox="1">
            <a:spLocks/>
          </p:cNvSpPr>
          <p:nvPr/>
        </p:nvSpPr>
        <p:spPr>
          <a:xfrm>
            <a:off x="4596384" y="3482745"/>
            <a:ext cx="2999232" cy="4389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457200" indent="0" algn="ctr" defTabSz="914400" rtl="0" eaLnBrk="1" latinLnBrk="0" hangingPunct="1">
              <a:lnSpc>
                <a:spcPct val="90000"/>
              </a:lnSpc>
              <a:spcBef>
                <a:spcPts val="500"/>
              </a:spcBef>
              <a:buClr>
                <a:srgbClr val="73292A"/>
              </a:buClr>
              <a:buFont typeface="Arial" panose="020B0604020202020204" pitchFamily="34" charset="0"/>
              <a:buNone/>
              <a:defRPr sz="2000" kern="1200">
                <a:solidFill>
                  <a:schemeClr val="accent3"/>
                </a:solidFill>
                <a:latin typeface="+mn-lt"/>
                <a:ea typeface="+mn-ea"/>
                <a:cs typeface="+mn-cs"/>
              </a:defRPr>
            </a:lvl2pPr>
            <a:lvl3pPr marL="914400" indent="0" algn="ctr" defTabSz="914400" rtl="0" eaLnBrk="1" latinLnBrk="0" hangingPunct="1">
              <a:lnSpc>
                <a:spcPct val="90000"/>
              </a:lnSpc>
              <a:spcBef>
                <a:spcPts val="500"/>
              </a:spcBef>
              <a:buClr>
                <a:srgbClr val="73292A"/>
              </a:buClr>
              <a:buFont typeface="Arial" panose="020B0604020202020204" pitchFamily="34" charset="0"/>
              <a:buNone/>
              <a:defRPr sz="1800" kern="1200">
                <a:solidFill>
                  <a:schemeClr val="accent3"/>
                </a:solidFill>
                <a:latin typeface="+mn-lt"/>
                <a:ea typeface="+mn-ea"/>
                <a:cs typeface="+mn-cs"/>
              </a:defRPr>
            </a:lvl3pPr>
            <a:lvl4pPr marL="1371600" indent="0" algn="ctr"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accent3"/>
                </a:solidFill>
                <a:latin typeface="+mn-lt"/>
                <a:ea typeface="+mn-ea"/>
                <a:cs typeface="+mn-cs"/>
              </a:defRPr>
            </a:lvl4pPr>
            <a:lvl5pPr marL="1828800" indent="0" algn="ctr"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accent3"/>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2700">
              <a:lnSpc>
                <a:spcPct val="100000"/>
              </a:lnSpc>
              <a:spcBef>
                <a:spcPts val="450"/>
              </a:spcBef>
            </a:pPr>
            <a:r>
              <a:rPr lang="en-IN" sz="1600" b="1" i="1" spc="-90" dirty="0">
                <a:latin typeface="Times New Roman" panose="02020603050405020304" pitchFamily="18" charset="0"/>
                <a:cs typeface="Times New Roman" panose="02020603050405020304" pitchFamily="18" charset="0"/>
              </a:rPr>
              <a:t>MENTOR:</a:t>
            </a:r>
            <a:endParaRPr lang="en-IN" sz="1600" i="1" dirty="0">
              <a:latin typeface="Times New Roman" panose="02020603050405020304" pitchFamily="18" charset="0"/>
              <a:cs typeface="Times New Roman" panose="02020603050405020304" pitchFamily="18" charset="0"/>
            </a:endParaRPr>
          </a:p>
          <a:p>
            <a:pPr marL="12700">
              <a:lnSpc>
                <a:spcPct val="100000"/>
              </a:lnSpc>
              <a:spcBef>
                <a:spcPts val="450"/>
              </a:spcBef>
            </a:pPr>
            <a:r>
              <a:rPr lang="en-IN" sz="1600" i="1" spc="5" dirty="0">
                <a:latin typeface="Times New Roman" panose="02020603050405020304" pitchFamily="18" charset="0"/>
                <a:cs typeface="Times New Roman" panose="02020603050405020304" pitchFamily="18" charset="0"/>
              </a:rPr>
              <a:t>Aldo</a:t>
            </a:r>
            <a:r>
              <a:rPr lang="en-IN" sz="1600" i="1" spc="-150" dirty="0">
                <a:latin typeface="Times New Roman" panose="02020603050405020304" pitchFamily="18" charset="0"/>
                <a:cs typeface="Times New Roman" panose="02020603050405020304" pitchFamily="18" charset="0"/>
              </a:rPr>
              <a:t> </a:t>
            </a:r>
            <a:r>
              <a:rPr lang="en-IN" sz="1600" i="1" spc="35" dirty="0">
                <a:latin typeface="Times New Roman" panose="02020603050405020304" pitchFamily="18" charset="0"/>
                <a:cs typeface="Times New Roman" panose="02020603050405020304" pitchFamily="18" charset="0"/>
              </a:rPr>
              <a:t>Stalin</a:t>
            </a:r>
            <a:r>
              <a:rPr lang="en-IN" sz="1600" i="1" spc="-150" dirty="0">
                <a:latin typeface="Times New Roman" panose="02020603050405020304" pitchFamily="18" charset="0"/>
                <a:cs typeface="Times New Roman" panose="02020603050405020304" pitchFamily="18" charset="0"/>
              </a:rPr>
              <a:t> </a:t>
            </a:r>
            <a:r>
              <a:rPr lang="en-IN" sz="1600" i="1" spc="140" dirty="0">
                <a:latin typeface="Times New Roman" panose="02020603050405020304" pitchFamily="18" charset="0"/>
                <a:cs typeface="Times New Roman" panose="02020603050405020304" pitchFamily="18" charset="0"/>
              </a:rPr>
              <a:t>JL</a:t>
            </a:r>
            <a:endParaRPr lang="en-IN" sz="1600" i="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lstStyle/>
          <a:p>
            <a:r>
              <a:rPr lang="en-US" dirty="0">
                <a:latin typeface="Baskerville Old Face" panose="02020602080505020303" pitchFamily="18" charset="77"/>
              </a:rPr>
              <a:t>Module Split Up</a:t>
            </a:r>
            <a:r>
              <a:rPr lang="en-US" dirty="0">
                <a:solidFill>
                  <a:schemeClr val="accent3"/>
                </a:solidFill>
                <a:latin typeface="Baskerville Old Face" panose="02020602080505020303" pitchFamily="18" charset="77"/>
              </a:rPr>
              <a:t> </a:t>
            </a:r>
            <a:endParaRPr lang="en-US"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10</a:t>
            </a:fld>
            <a:endParaRPr lang="en-US" dirty="0"/>
          </a:p>
        </p:txBody>
      </p:sp>
      <p:graphicFrame>
        <p:nvGraphicFramePr>
          <p:cNvPr id="7" name="Diagram 2" descr="Timeline">
            <a:extLst>
              <a:ext uri="{FF2B5EF4-FFF2-40B4-BE49-F238E27FC236}">
                <a16:creationId xmlns:a16="http://schemas.microsoft.com/office/drawing/2014/main" id="{1A75E301-F81B-604F-0C9B-A25BF04F0642}"/>
              </a:ext>
            </a:extLst>
          </p:cNvPr>
          <p:cNvGraphicFramePr>
            <a:graphicFrameLocks noGrp="1"/>
          </p:cNvGraphicFramePr>
          <p:nvPr>
            <p:ph sz="quarter" idx="12"/>
            <p:extLst>
              <p:ext uri="{D42A27DB-BD31-4B8C-83A1-F6EECF244321}">
                <p14:modId xmlns:p14="http://schemas.microsoft.com/office/powerpoint/2010/main" val="2560776778"/>
              </p:ext>
            </p:extLst>
          </p:nvPr>
        </p:nvGraphicFramePr>
        <p:xfrm>
          <a:off x="559838" y="2136710"/>
          <a:ext cx="11251162" cy="4340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9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D768D-E4EC-EA35-4478-7007D5F76BA2}"/>
              </a:ext>
            </a:extLst>
          </p:cNvPr>
          <p:cNvSpPr>
            <a:spLocks noGrp="1"/>
          </p:cNvSpPr>
          <p:nvPr>
            <p:ph type="title"/>
          </p:nvPr>
        </p:nvSpPr>
        <p:spPr/>
        <p:txBody>
          <a:bodyPr anchor="ctr">
            <a:normAutofit fontScale="90000"/>
          </a:bodyPr>
          <a:lstStyle/>
          <a:p>
            <a:r>
              <a:rPr lang="en-IN" dirty="0"/>
              <a:t>Module – 1</a:t>
            </a:r>
            <a:br>
              <a:rPr lang="en-IN" dirty="0"/>
            </a:br>
            <a:r>
              <a:rPr lang="en-IN" sz="4000" i="1" dirty="0">
                <a:latin typeface="Times New Roman" panose="02020603050405020304" pitchFamily="18" charset="0"/>
                <a:cs typeface="Times New Roman" panose="02020603050405020304" pitchFamily="18" charset="0"/>
              </a:rPr>
              <a:t>Model Training Module</a:t>
            </a:r>
            <a:br>
              <a:rPr lang="en-IN" sz="4400" b="1" i="1" dirty="0">
                <a:latin typeface="Times New Roman" panose="02020603050405020304" pitchFamily="18" charset="0"/>
                <a:cs typeface="Times New Roman" panose="02020603050405020304" pitchFamily="18" charset="0"/>
              </a:rPr>
            </a:br>
            <a:endParaRPr lang="en-IN" dirty="0"/>
          </a:p>
        </p:txBody>
      </p:sp>
      <p:sp>
        <p:nvSpPr>
          <p:cNvPr id="7" name="Content Placeholder 6">
            <a:extLst>
              <a:ext uri="{FF2B5EF4-FFF2-40B4-BE49-F238E27FC236}">
                <a16:creationId xmlns:a16="http://schemas.microsoft.com/office/drawing/2014/main" id="{1871CB40-262F-2CCB-BC4A-2B26CA6BE122}"/>
              </a:ext>
            </a:extLst>
          </p:cNvPr>
          <p:cNvSpPr>
            <a:spLocks noGrp="1"/>
          </p:cNvSpPr>
          <p:nvPr>
            <p:ph idx="1"/>
          </p:nvPr>
        </p:nvSpPr>
        <p:spPr/>
        <p:txBody>
          <a:bodyPr/>
          <a:lstStyle/>
          <a:p>
            <a:r>
              <a:rPr lang="en-US" dirty="0">
                <a:solidFill>
                  <a:schemeClr val="tx1"/>
                </a:solidFill>
              </a:rPr>
              <a:t>This Trainer module code uses OpenCV to recognize faces in images.</a:t>
            </a:r>
          </a:p>
          <a:p>
            <a:r>
              <a:rPr lang="en-US" dirty="0">
                <a:solidFill>
                  <a:schemeClr val="tx1"/>
                </a:solidFill>
              </a:rPr>
              <a:t>It reads grayscale face images from a dataset folder from each and every input.</a:t>
            </a:r>
          </a:p>
          <a:p>
            <a:r>
              <a:rPr lang="en-US" dirty="0">
                <a:solidFill>
                  <a:schemeClr val="tx1"/>
                </a:solidFill>
              </a:rPr>
              <a:t>Each image is converted into a NumPy array and labeled with an ID for further use.</a:t>
            </a:r>
          </a:p>
          <a:p>
            <a:r>
              <a:rPr lang="en-US" dirty="0">
                <a:solidFill>
                  <a:schemeClr val="tx1"/>
                </a:solidFill>
              </a:rPr>
              <a:t>The face recognizer is trained with the labeled images and IDs, So that it can be easily accessed when required.</a:t>
            </a:r>
          </a:p>
          <a:p>
            <a:r>
              <a:rPr lang="en-US" dirty="0">
                <a:solidFill>
                  <a:schemeClr val="tx1"/>
                </a:solidFill>
              </a:rPr>
              <a:t>Finally, the trained model is saved for future use.</a:t>
            </a:r>
            <a:endParaRPr lang="en-IN" dirty="0">
              <a:solidFill>
                <a:schemeClr val="tx1"/>
              </a:solidFill>
            </a:endParaRPr>
          </a:p>
        </p:txBody>
      </p:sp>
      <p:sp>
        <p:nvSpPr>
          <p:cNvPr id="12" name="Slide Number Placeholder 4">
            <a:extLst>
              <a:ext uri="{FF2B5EF4-FFF2-40B4-BE49-F238E27FC236}">
                <a16:creationId xmlns:a16="http://schemas.microsoft.com/office/drawing/2014/main" id="{9BE535FC-65AB-1EBC-4563-787F821E27E0}"/>
              </a:ext>
            </a:extLst>
          </p:cNvPr>
          <p:cNvSpPr>
            <a:spLocks noGrp="1"/>
          </p:cNvSpPr>
          <p:nvPr>
            <p:ph type="sldNum" sz="quarter" idx="11"/>
          </p:nvPr>
        </p:nvSpPr>
        <p:spPr/>
        <p:txBody>
          <a:bodyPr/>
          <a:lstStyle/>
          <a:p>
            <a:pPr>
              <a:spcAft>
                <a:spcPts val="600"/>
              </a:spcAft>
            </a:pPr>
            <a:fld id="{294A09A9-5501-47C1-A89A-A340965A2BE2}" type="slidenum">
              <a:rPr lang="en-US" smtClean="0"/>
              <a:pPr>
                <a:spcAft>
                  <a:spcPts val="600"/>
                </a:spcAft>
              </a:pPr>
              <a:t>11</a:t>
            </a:fld>
            <a:endParaRPr lang="en-US"/>
          </a:p>
        </p:txBody>
      </p:sp>
    </p:spTree>
    <p:extLst>
      <p:ext uri="{BB962C8B-B14F-4D97-AF65-F5344CB8AC3E}">
        <p14:creationId xmlns:p14="http://schemas.microsoft.com/office/powerpoint/2010/main" val="103473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1647-607D-6853-1A04-423A8204AA9F}"/>
              </a:ext>
            </a:extLst>
          </p:cNvPr>
          <p:cNvSpPr>
            <a:spLocks noGrp="1"/>
          </p:cNvSpPr>
          <p:nvPr>
            <p:ph type="title"/>
          </p:nvPr>
        </p:nvSpPr>
        <p:spPr>
          <a:xfrm>
            <a:off x="713208" y="145856"/>
            <a:ext cx="10515600" cy="1325880"/>
          </a:xfrm>
        </p:spPr>
        <p:txBody>
          <a:bodyPr anchor="ctr">
            <a:normAutofit fontScale="90000"/>
          </a:bodyPr>
          <a:lstStyle/>
          <a:p>
            <a:r>
              <a:rPr lang="en-IN" dirty="0"/>
              <a:t>Module – 2</a:t>
            </a:r>
            <a:br>
              <a:rPr lang="en-IN" dirty="0"/>
            </a:br>
            <a:r>
              <a:rPr lang="en-IN" sz="4000" i="1" dirty="0">
                <a:latin typeface="Times New Roman" panose="02020603050405020304" pitchFamily="18" charset="0"/>
                <a:cs typeface="Times New Roman" panose="02020603050405020304" pitchFamily="18" charset="0"/>
              </a:rPr>
              <a:t>Complaint Management Module</a:t>
            </a:r>
            <a:br>
              <a:rPr lang="en-IN" dirty="0"/>
            </a:br>
            <a:endParaRPr lang="en-IN" dirty="0"/>
          </a:p>
        </p:txBody>
      </p:sp>
      <p:sp>
        <p:nvSpPr>
          <p:cNvPr id="12" name="Slide Number Placeholder 4">
            <a:extLst>
              <a:ext uri="{FF2B5EF4-FFF2-40B4-BE49-F238E27FC236}">
                <a16:creationId xmlns:a16="http://schemas.microsoft.com/office/drawing/2014/main" id="{0D399CE9-2718-4A3E-2CF8-D993E18969E5}"/>
              </a:ext>
            </a:extLst>
          </p:cNvPr>
          <p:cNvSpPr>
            <a:spLocks noGrp="1"/>
          </p:cNvSpPr>
          <p:nvPr>
            <p:ph type="sldNum" sz="quarter" idx="11"/>
          </p:nvPr>
        </p:nvSpPr>
        <p:spPr>
          <a:xfrm>
            <a:off x="9208008" y="6356350"/>
            <a:ext cx="2743200" cy="365125"/>
          </a:xfrm>
        </p:spPr>
        <p:txBody>
          <a:bodyPr/>
          <a:lstStyle/>
          <a:p>
            <a:pPr>
              <a:spcAft>
                <a:spcPts val="600"/>
              </a:spcAft>
            </a:pPr>
            <a:fld id="{294A09A9-5501-47C1-A89A-A340965A2BE2}" type="slidenum">
              <a:rPr lang="en-US" smtClean="0"/>
              <a:pPr>
                <a:spcAft>
                  <a:spcPts val="600"/>
                </a:spcAft>
              </a:pPr>
              <a:t>12</a:t>
            </a:fld>
            <a:endParaRPr lang="en-US"/>
          </a:p>
        </p:txBody>
      </p:sp>
      <p:sp>
        <p:nvSpPr>
          <p:cNvPr id="6" name="TextBox 5">
            <a:extLst>
              <a:ext uri="{FF2B5EF4-FFF2-40B4-BE49-F238E27FC236}">
                <a16:creationId xmlns:a16="http://schemas.microsoft.com/office/drawing/2014/main" id="{ADD4237A-A896-04D4-AD40-84C33A9B656E}"/>
              </a:ext>
            </a:extLst>
          </p:cNvPr>
          <p:cNvSpPr txBox="1"/>
          <p:nvPr/>
        </p:nvSpPr>
        <p:spPr>
          <a:xfrm>
            <a:off x="560558" y="1194825"/>
            <a:ext cx="3890144"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Easy Complaint Submission: </a:t>
            </a:r>
            <a:r>
              <a:rPr lang="en-US" dirty="0"/>
              <a:t>Users can easily tell us about their issues.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Keep Track of Progress: </a:t>
            </a:r>
            <a:r>
              <a:rPr lang="en-US" dirty="0"/>
              <a:t>We'll let you know how we're doing with your complaint.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Getting Help to the Right People: </a:t>
            </a:r>
            <a:r>
              <a:rPr lang="en-US" dirty="0"/>
              <a:t>We'll make sure your complaint goes to the right person to fix it fast.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Stay Updated</a:t>
            </a:r>
            <a:r>
              <a:rPr lang="en-US" dirty="0"/>
              <a:t>: We'll keep you posted on what's happening with your complaint.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Learning and Improving: </a:t>
            </a:r>
            <a:r>
              <a:rPr lang="en-US" dirty="0"/>
              <a:t>We'll use your feedback to make things better for everyone.</a:t>
            </a:r>
            <a:endParaRPr lang="en-IN" dirty="0"/>
          </a:p>
        </p:txBody>
      </p:sp>
      <p:pic>
        <p:nvPicPr>
          <p:cNvPr id="10" name="Content Placeholder 9">
            <a:extLst>
              <a:ext uri="{FF2B5EF4-FFF2-40B4-BE49-F238E27FC236}">
                <a16:creationId xmlns:a16="http://schemas.microsoft.com/office/drawing/2014/main" id="{DABA4BC9-B0D2-88F1-DAEB-53C5001D995B}"/>
              </a:ext>
            </a:extLst>
          </p:cNvPr>
          <p:cNvPicPr>
            <a:picLocks noGrp="1" noChangeAspect="1"/>
          </p:cNvPicPr>
          <p:nvPr>
            <p:ph idx="1"/>
          </p:nvPr>
        </p:nvPicPr>
        <p:blipFill>
          <a:blip r:embed="rId2"/>
          <a:stretch>
            <a:fillRect/>
          </a:stretch>
        </p:blipFill>
        <p:spPr>
          <a:xfrm>
            <a:off x="4588568" y="1285875"/>
            <a:ext cx="7362640" cy="4819649"/>
          </a:xfrm>
          <a:prstGeom prst="rect">
            <a:avLst/>
          </a:prstGeom>
        </p:spPr>
      </p:pic>
    </p:spTree>
    <p:extLst>
      <p:ext uri="{BB962C8B-B14F-4D97-AF65-F5344CB8AC3E}">
        <p14:creationId xmlns:p14="http://schemas.microsoft.com/office/powerpoint/2010/main" val="2890183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23287-4789-6EA9-B9ED-A64F6B76A2BA}"/>
              </a:ext>
            </a:extLst>
          </p:cNvPr>
          <p:cNvSpPr>
            <a:spLocks noGrp="1"/>
          </p:cNvSpPr>
          <p:nvPr>
            <p:ph type="title"/>
          </p:nvPr>
        </p:nvSpPr>
        <p:spPr>
          <a:xfrm>
            <a:off x="924897" y="306354"/>
            <a:ext cx="10150540" cy="936132"/>
          </a:xfrm>
        </p:spPr>
        <p:txBody>
          <a:bodyPr anchor="ctr">
            <a:normAutofit fontScale="90000"/>
          </a:bodyPr>
          <a:lstStyle/>
          <a:p>
            <a:r>
              <a:rPr lang="en-IN" dirty="0"/>
              <a:t>Module – 3</a:t>
            </a:r>
            <a:br>
              <a:rPr lang="en-IN" dirty="0"/>
            </a:br>
            <a:r>
              <a:rPr lang="en-IN" sz="3600" i="1" spc="200" dirty="0">
                <a:latin typeface="Times New Roman" panose="02020603050405020304" pitchFamily="18" charset="0"/>
                <a:cs typeface="Times New Roman" panose="02020603050405020304" pitchFamily="18" charset="0"/>
              </a:rPr>
              <a:t>Facial Detection Module</a:t>
            </a:r>
            <a:br>
              <a:rPr lang="en-IN" dirty="0"/>
            </a:br>
            <a:endParaRPr lang="en-IN" dirty="0"/>
          </a:p>
        </p:txBody>
      </p:sp>
      <p:sp>
        <p:nvSpPr>
          <p:cNvPr id="12" name="Slide Number Placeholder 3">
            <a:extLst>
              <a:ext uri="{FF2B5EF4-FFF2-40B4-BE49-F238E27FC236}">
                <a16:creationId xmlns:a16="http://schemas.microsoft.com/office/drawing/2014/main" id="{2FE993F5-B0D6-B80E-5D46-A7CE25BD1EC7}"/>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13</a:t>
            </a:fld>
            <a:endParaRPr lang="en-US"/>
          </a:p>
        </p:txBody>
      </p:sp>
      <p:pic>
        <p:nvPicPr>
          <p:cNvPr id="9" name="Content Placeholder 8">
            <a:extLst>
              <a:ext uri="{FF2B5EF4-FFF2-40B4-BE49-F238E27FC236}">
                <a16:creationId xmlns:a16="http://schemas.microsoft.com/office/drawing/2014/main" id="{574D535F-AE68-D742-E16B-F0A191D59762}"/>
              </a:ext>
            </a:extLst>
          </p:cNvPr>
          <p:cNvPicPr>
            <a:picLocks noGrp="1" noChangeAspect="1"/>
          </p:cNvPicPr>
          <p:nvPr>
            <p:ph idx="1"/>
          </p:nvPr>
        </p:nvPicPr>
        <p:blipFill>
          <a:blip r:embed="rId2"/>
          <a:stretch>
            <a:fillRect/>
          </a:stretch>
        </p:blipFill>
        <p:spPr>
          <a:xfrm>
            <a:off x="337067" y="1080279"/>
            <a:ext cx="7612615" cy="5359400"/>
          </a:xfrm>
        </p:spPr>
      </p:pic>
      <p:sp>
        <p:nvSpPr>
          <p:cNvPr id="4" name="TextBox 3">
            <a:extLst>
              <a:ext uri="{FF2B5EF4-FFF2-40B4-BE49-F238E27FC236}">
                <a16:creationId xmlns:a16="http://schemas.microsoft.com/office/drawing/2014/main" id="{D49F1283-E3CA-8668-0B7E-91A5F9BC67F1}"/>
              </a:ext>
            </a:extLst>
          </p:cNvPr>
          <p:cNvSpPr txBox="1"/>
          <p:nvPr/>
        </p:nvSpPr>
        <p:spPr>
          <a:xfrm>
            <a:off x="8136294" y="1080279"/>
            <a:ext cx="3616002"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Finding Faces: </a:t>
            </a:r>
            <a:r>
              <a:rPr lang="en-US" dirty="0"/>
              <a:t>This module identifies where faces are in pictures or videos.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Image and Video Analysis: </a:t>
            </a:r>
            <a:r>
              <a:rPr lang="en-US" dirty="0"/>
              <a:t>It looks at images or videos to spot human faces.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Recognition of Facial Features</a:t>
            </a:r>
            <a:r>
              <a:rPr lang="en-US" dirty="0"/>
              <a:t>: It focuses on locating the key parts of a face, like eyes, nose, and mouth.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Works in Real-Time: </a:t>
            </a:r>
            <a:r>
              <a:rPr lang="en-US" dirty="0"/>
              <a:t>It can do this quickly, even in live video streams.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Enables Face Tracking: </a:t>
            </a:r>
            <a:r>
              <a:rPr lang="en-US" dirty="0"/>
              <a:t>Once it finds a face, it can keep track of it as it moves.</a:t>
            </a:r>
            <a:endParaRPr lang="en-IN" dirty="0"/>
          </a:p>
        </p:txBody>
      </p:sp>
    </p:spTree>
    <p:extLst>
      <p:ext uri="{BB962C8B-B14F-4D97-AF65-F5344CB8AC3E}">
        <p14:creationId xmlns:p14="http://schemas.microsoft.com/office/powerpoint/2010/main" val="88437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3C39-E26B-376B-4996-23B15F0C5FDD}"/>
              </a:ext>
            </a:extLst>
          </p:cNvPr>
          <p:cNvSpPr>
            <a:spLocks noGrp="1"/>
          </p:cNvSpPr>
          <p:nvPr>
            <p:ph type="title"/>
          </p:nvPr>
        </p:nvSpPr>
        <p:spPr>
          <a:xfrm>
            <a:off x="1193573" y="3090604"/>
            <a:ext cx="3537047" cy="1088136"/>
          </a:xfrm>
        </p:spPr>
        <p:txBody>
          <a:bodyPr>
            <a:normAutofit fontScale="90000"/>
          </a:bodyPr>
          <a:lstStyle/>
          <a:p>
            <a:r>
              <a:rPr lang="en-IN" dirty="0"/>
              <a:t>Module – 4</a:t>
            </a:r>
            <a:br>
              <a:rPr lang="en-IN" dirty="0"/>
            </a:br>
            <a:r>
              <a:rPr lang="en-IN" sz="3100" i="1" spc="160" dirty="0">
                <a:latin typeface="Times New Roman" panose="02020603050405020304" pitchFamily="18" charset="0"/>
                <a:cs typeface="Times New Roman" panose="02020603050405020304" pitchFamily="18" charset="0"/>
              </a:rPr>
              <a:t>Facial Recognition Module</a:t>
            </a:r>
            <a:br>
              <a:rPr lang="en-IN" dirty="0"/>
            </a:br>
            <a:endParaRPr lang="en-IN" dirty="0"/>
          </a:p>
        </p:txBody>
      </p:sp>
      <p:pic>
        <p:nvPicPr>
          <p:cNvPr id="5" name="Content Placeholder 4">
            <a:extLst>
              <a:ext uri="{FF2B5EF4-FFF2-40B4-BE49-F238E27FC236}">
                <a16:creationId xmlns:a16="http://schemas.microsoft.com/office/drawing/2014/main" id="{C11D83A6-CAED-C8C6-DD98-CF56ECC3F837}"/>
              </a:ext>
            </a:extLst>
          </p:cNvPr>
          <p:cNvPicPr>
            <a:picLocks noGrp="1" noChangeAspect="1"/>
          </p:cNvPicPr>
          <p:nvPr>
            <p:ph idx="1"/>
          </p:nvPr>
        </p:nvPicPr>
        <p:blipFill>
          <a:blip r:embed="rId2"/>
          <a:stretch>
            <a:fillRect/>
          </a:stretch>
        </p:blipFill>
        <p:spPr>
          <a:xfrm>
            <a:off x="5642368" y="699796"/>
            <a:ext cx="6549632" cy="5458408"/>
          </a:xfrm>
        </p:spPr>
      </p:pic>
      <p:sp>
        <p:nvSpPr>
          <p:cNvPr id="6" name="TextBox 5">
            <a:extLst>
              <a:ext uri="{FF2B5EF4-FFF2-40B4-BE49-F238E27FC236}">
                <a16:creationId xmlns:a16="http://schemas.microsoft.com/office/drawing/2014/main" id="{20D4737B-9F77-74EE-BD09-F77F2A4E0469}"/>
              </a:ext>
            </a:extLst>
          </p:cNvPr>
          <p:cNvSpPr txBox="1"/>
          <p:nvPr/>
        </p:nvSpPr>
        <p:spPr>
          <a:xfrm>
            <a:off x="233266" y="167952"/>
            <a:ext cx="2407298" cy="2031325"/>
          </a:xfrm>
          <a:prstGeom prst="rect">
            <a:avLst/>
          </a:prstGeom>
          <a:noFill/>
        </p:spPr>
        <p:txBody>
          <a:bodyPr wrap="square" numCol="1" rtlCol="0">
            <a:spAutoFit/>
          </a:bodyPr>
          <a:lstStyle/>
          <a:p>
            <a:endParaRPr lang="en-US" dirty="0"/>
          </a:p>
          <a:p>
            <a:pPr marL="285750" indent="-285750">
              <a:buFont typeface="Arial" panose="020B0604020202020204" pitchFamily="34" charset="0"/>
              <a:buChar char="•"/>
            </a:pPr>
            <a:r>
              <a:rPr lang="en-US" b="1" dirty="0"/>
              <a:t>Matching Faces: </a:t>
            </a:r>
            <a:r>
              <a:rPr lang="en-US" dirty="0"/>
              <a:t>This module compares detected faces with known   ones to see if they match.</a:t>
            </a:r>
          </a:p>
          <a:p>
            <a:endParaRPr lang="en-US" dirty="0"/>
          </a:p>
        </p:txBody>
      </p:sp>
      <p:sp>
        <p:nvSpPr>
          <p:cNvPr id="7" name="TextBox 6">
            <a:extLst>
              <a:ext uri="{FF2B5EF4-FFF2-40B4-BE49-F238E27FC236}">
                <a16:creationId xmlns:a16="http://schemas.microsoft.com/office/drawing/2014/main" id="{B67C892F-EF7C-7963-A58B-AF6C250E35AE}"/>
              </a:ext>
            </a:extLst>
          </p:cNvPr>
          <p:cNvSpPr txBox="1"/>
          <p:nvPr/>
        </p:nvSpPr>
        <p:spPr>
          <a:xfrm>
            <a:off x="3436776" y="167952"/>
            <a:ext cx="2407298" cy="2031325"/>
          </a:xfrm>
          <a:prstGeom prst="rect">
            <a:avLst/>
          </a:prstGeom>
          <a:noFill/>
        </p:spPr>
        <p:txBody>
          <a:bodyPr wrap="square" numCol="1" rtlCol="0">
            <a:spAutoFit/>
          </a:bodyPr>
          <a:lstStyle/>
          <a:p>
            <a:endParaRPr lang="en-US" dirty="0"/>
          </a:p>
          <a:p>
            <a:pPr marL="285750" indent="-285750">
              <a:buFont typeface="Arial" panose="020B0604020202020204" pitchFamily="34" charset="0"/>
              <a:buChar char="•"/>
            </a:pPr>
            <a:r>
              <a:rPr lang="en-US" b="1" dirty="0"/>
              <a:t>Identifying People: </a:t>
            </a:r>
            <a:r>
              <a:rPr lang="en-US" dirty="0"/>
              <a:t>It helps figure out who is in a picture or video by comparing faces with a database of known identities.</a:t>
            </a:r>
          </a:p>
        </p:txBody>
      </p:sp>
      <p:sp>
        <p:nvSpPr>
          <p:cNvPr id="8" name="TextBox 7">
            <a:extLst>
              <a:ext uri="{FF2B5EF4-FFF2-40B4-BE49-F238E27FC236}">
                <a16:creationId xmlns:a16="http://schemas.microsoft.com/office/drawing/2014/main" id="{BE5D1C50-8C92-DBD5-B341-EE2BD7E8261D}"/>
              </a:ext>
            </a:extLst>
          </p:cNvPr>
          <p:cNvSpPr txBox="1"/>
          <p:nvPr/>
        </p:nvSpPr>
        <p:spPr>
          <a:xfrm>
            <a:off x="79540" y="4667867"/>
            <a:ext cx="2973355" cy="2031325"/>
          </a:xfrm>
          <a:prstGeom prst="rect">
            <a:avLst/>
          </a:prstGeom>
          <a:noFill/>
        </p:spPr>
        <p:txBody>
          <a:bodyPr wrap="square" numCol="1"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Verification and Authentication: </a:t>
            </a:r>
            <a:r>
              <a:rPr lang="en-US" dirty="0"/>
              <a:t>It confirms if a person's face matches their identity, like for unlocking devices or accessing secure areas.</a:t>
            </a:r>
          </a:p>
        </p:txBody>
      </p:sp>
      <p:sp>
        <p:nvSpPr>
          <p:cNvPr id="10" name="TextBox 9">
            <a:extLst>
              <a:ext uri="{FF2B5EF4-FFF2-40B4-BE49-F238E27FC236}">
                <a16:creationId xmlns:a16="http://schemas.microsoft.com/office/drawing/2014/main" id="{B395C2B3-0927-0044-AAF1-1F47510D95B2}"/>
              </a:ext>
            </a:extLst>
          </p:cNvPr>
          <p:cNvSpPr txBox="1"/>
          <p:nvPr/>
        </p:nvSpPr>
        <p:spPr>
          <a:xfrm>
            <a:off x="3141100" y="4856785"/>
            <a:ext cx="2634549" cy="2308324"/>
          </a:xfrm>
          <a:prstGeom prst="rect">
            <a:avLst/>
          </a:prstGeom>
          <a:noFill/>
        </p:spPr>
        <p:txBody>
          <a:bodyPr wrap="square">
            <a:spAutoFit/>
          </a:bodyPr>
          <a:lstStyle/>
          <a:p>
            <a:pPr marL="285750" indent="-285750">
              <a:buFont typeface="Arial" panose="020B0604020202020204" pitchFamily="34" charset="0"/>
              <a:buChar char="•"/>
            </a:pPr>
            <a:r>
              <a:rPr lang="en-US" b="1" dirty="0"/>
              <a:t>Personalization and Customization: </a:t>
            </a:r>
            <a:r>
              <a:rPr lang="en-US" dirty="0"/>
              <a:t>It can personalize experiences based on recognized faces, like showing tailored content or settings.</a:t>
            </a:r>
          </a:p>
          <a:p>
            <a:endParaRPr lang="en-IN" dirty="0"/>
          </a:p>
        </p:txBody>
      </p:sp>
    </p:spTree>
    <p:extLst>
      <p:ext uri="{BB962C8B-B14F-4D97-AF65-F5344CB8AC3E}">
        <p14:creationId xmlns:p14="http://schemas.microsoft.com/office/powerpoint/2010/main" val="3631693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9BC6-152F-5DF5-92DA-AA2CC7BCBDF8}"/>
              </a:ext>
            </a:extLst>
          </p:cNvPr>
          <p:cNvSpPr>
            <a:spLocks noGrp="1"/>
          </p:cNvSpPr>
          <p:nvPr>
            <p:ph type="title"/>
          </p:nvPr>
        </p:nvSpPr>
        <p:spPr>
          <a:xfrm>
            <a:off x="381000" y="576943"/>
            <a:ext cx="11430000" cy="1325563"/>
          </a:xfrm>
        </p:spPr>
        <p:txBody>
          <a:bodyPr anchor="ctr">
            <a:normAutofit fontScale="90000"/>
          </a:bodyPr>
          <a:lstStyle/>
          <a:p>
            <a:r>
              <a:rPr lang="en-IN" dirty="0"/>
              <a:t>Module – 5</a:t>
            </a:r>
            <a:br>
              <a:rPr lang="en-IN" dirty="0"/>
            </a:br>
            <a:r>
              <a:rPr lang="en-IN" sz="4000" i="1" spc="85" dirty="0">
                <a:latin typeface="Times New Roman" panose="02020603050405020304" pitchFamily="18" charset="0"/>
                <a:cs typeface="Times New Roman" panose="02020603050405020304" pitchFamily="18" charset="0"/>
              </a:rPr>
              <a:t>Identity Verifier Module</a:t>
            </a:r>
            <a:br>
              <a:rPr lang="en-IN" dirty="0"/>
            </a:br>
            <a:endParaRPr lang="en-IN" dirty="0"/>
          </a:p>
        </p:txBody>
      </p:sp>
      <p:sp>
        <p:nvSpPr>
          <p:cNvPr id="19" name="Slide Number Placeholder 3">
            <a:extLst>
              <a:ext uri="{FF2B5EF4-FFF2-40B4-BE49-F238E27FC236}">
                <a16:creationId xmlns:a16="http://schemas.microsoft.com/office/drawing/2014/main" id="{72D3F575-16D1-0B32-D96D-B02321FF2958}"/>
              </a:ext>
            </a:extLst>
          </p:cNvPr>
          <p:cNvSpPr>
            <a:spLocks noGrp="1"/>
          </p:cNvSpPr>
          <p:nvPr>
            <p:ph type="sldNum" sz="quarter" idx="11"/>
          </p:nvPr>
        </p:nvSpPr>
        <p:spPr>
          <a:xfrm>
            <a:off x="9208008" y="6356350"/>
            <a:ext cx="2743200" cy="365125"/>
          </a:xfrm>
        </p:spPr>
        <p:txBody>
          <a:bodyPr/>
          <a:lstStyle/>
          <a:p>
            <a:pPr>
              <a:spcAft>
                <a:spcPts val="600"/>
              </a:spcAft>
            </a:pPr>
            <a:fld id="{294A09A9-5501-47C1-A89A-A340965A2BE2}" type="slidenum">
              <a:rPr lang="en-US" smtClean="0"/>
              <a:pPr>
                <a:spcAft>
                  <a:spcPts val="600"/>
                </a:spcAft>
              </a:pPr>
              <a:t>15</a:t>
            </a:fld>
            <a:endParaRPr lang="en-US"/>
          </a:p>
        </p:txBody>
      </p:sp>
      <p:pic>
        <p:nvPicPr>
          <p:cNvPr id="9" name="Content Placeholder 8">
            <a:extLst>
              <a:ext uri="{FF2B5EF4-FFF2-40B4-BE49-F238E27FC236}">
                <a16:creationId xmlns:a16="http://schemas.microsoft.com/office/drawing/2014/main" id="{AE2193FF-3038-8645-BEB1-185632C67749}"/>
              </a:ext>
            </a:extLst>
          </p:cNvPr>
          <p:cNvPicPr>
            <a:picLocks noGrp="1" noChangeAspect="1"/>
          </p:cNvPicPr>
          <p:nvPr>
            <p:ph sz="quarter" idx="12"/>
          </p:nvPr>
        </p:nvPicPr>
        <p:blipFill rotWithShape="1">
          <a:blip r:embed="rId2"/>
          <a:srcRect t="319" r="-1" b="38816"/>
          <a:stretch/>
        </p:blipFill>
        <p:spPr>
          <a:xfrm>
            <a:off x="240792" y="2052735"/>
            <a:ext cx="6079282" cy="4303615"/>
          </a:xfrm>
          <a:noFill/>
        </p:spPr>
      </p:pic>
      <p:sp>
        <p:nvSpPr>
          <p:cNvPr id="4" name="TextBox 3">
            <a:extLst>
              <a:ext uri="{FF2B5EF4-FFF2-40B4-BE49-F238E27FC236}">
                <a16:creationId xmlns:a16="http://schemas.microsoft.com/office/drawing/2014/main" id="{EEF0C83F-3743-40BF-381D-EAF6873B2648}"/>
              </a:ext>
            </a:extLst>
          </p:cNvPr>
          <p:cNvSpPr txBox="1"/>
          <p:nvPr/>
        </p:nvSpPr>
        <p:spPr>
          <a:xfrm>
            <a:off x="6512769" y="2014597"/>
            <a:ext cx="5579704"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Confirming Identities: </a:t>
            </a:r>
            <a:r>
              <a:rPr lang="en-US" dirty="0"/>
              <a:t>This module checks if someone is who they say they are by looking at their face.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Using Facial Features: </a:t>
            </a:r>
            <a:r>
              <a:rPr lang="en-US" dirty="0"/>
              <a:t>It uses unique facial characteristics, like the shape of the eyes or the distance between features, to verify identity.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Authentication Process</a:t>
            </a:r>
            <a:r>
              <a:rPr lang="en-US" dirty="0"/>
              <a:t>: It's like confirming a password, but instead of typing it, you show your face.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Security Measures: </a:t>
            </a:r>
            <a:r>
              <a:rPr lang="en-US" dirty="0"/>
              <a:t>It helps ensure only authorized individuals access sensitive information or restricted areas.</a:t>
            </a:r>
          </a:p>
          <a:p>
            <a:endParaRPr lang="en-US" dirty="0"/>
          </a:p>
          <a:p>
            <a:pPr marL="285750" indent="-285750">
              <a:buFont typeface="Arial" panose="020B0604020202020204" pitchFamily="34" charset="0"/>
              <a:buChar char="•"/>
            </a:pPr>
            <a:r>
              <a:rPr lang="en-US" b="1" dirty="0"/>
              <a:t>Convenient and Efficient: </a:t>
            </a:r>
            <a:r>
              <a:rPr lang="en-US" dirty="0"/>
              <a:t>It offers a quick and hassle-free way to verify identity, especially in situations where traditional methods may be impractical or inconvenient.</a:t>
            </a:r>
            <a:endParaRPr lang="en-IN" dirty="0"/>
          </a:p>
        </p:txBody>
      </p:sp>
    </p:spTree>
    <p:extLst>
      <p:ext uri="{BB962C8B-B14F-4D97-AF65-F5344CB8AC3E}">
        <p14:creationId xmlns:p14="http://schemas.microsoft.com/office/powerpoint/2010/main" val="81276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2442210" y="1026678"/>
            <a:ext cx="7459980" cy="1040830"/>
          </a:xfrm>
        </p:spPr>
        <p:txBody>
          <a:bodyPr/>
          <a:lstStyle/>
          <a:p>
            <a:r>
              <a:rPr lang="en-US" dirty="0">
                <a:latin typeface="Baskerville Old Face" panose="02020602080505020303" pitchFamily="18" charset="77"/>
              </a:rPr>
              <a:t>Conclusion </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097842" y="1845362"/>
            <a:ext cx="8148716" cy="3465545"/>
          </a:xfrm>
        </p:spPr>
        <p:txBody>
          <a:bodyPr>
            <a:noAutofit/>
          </a:bodyPr>
          <a:lstStyle/>
          <a:p>
            <a:pPr marL="285750" indent="-285750" algn="just" defTabSz="914400">
              <a:spcBef>
                <a:spcPts val="1000"/>
              </a:spcBef>
              <a:buFont typeface="Arial" panose="020B0604020202020204" pitchFamily="34" charset="0"/>
              <a:buChar char="•"/>
            </a:pPr>
            <a:r>
              <a:rPr lang="en-US" sz="1600" i="1" kern="1200" dirty="0">
                <a:solidFill>
                  <a:schemeClr val="tx1"/>
                </a:solidFill>
                <a:latin typeface="Times New Roman" panose="02020603050405020304" pitchFamily="18" charset="0"/>
                <a:cs typeface="Times New Roman" panose="02020603050405020304" pitchFamily="18" charset="0"/>
              </a:rPr>
              <a:t>Better Security: Using fancy technology to make schools safer.</a:t>
            </a:r>
          </a:p>
          <a:p>
            <a:pPr marL="285750" indent="-285750" algn="just" defTabSz="914400">
              <a:spcBef>
                <a:spcPts val="1000"/>
              </a:spcBef>
              <a:buFont typeface="Arial" panose="020B0604020202020204" pitchFamily="34" charset="0"/>
              <a:buChar char="•"/>
            </a:pPr>
            <a:r>
              <a:rPr lang="en-US" sz="1600" i="1" kern="1200" dirty="0">
                <a:solidFill>
                  <a:schemeClr val="tx1"/>
                </a:solidFill>
                <a:latin typeface="Times New Roman" panose="02020603050405020304" pitchFamily="18" charset="0"/>
                <a:cs typeface="Times New Roman" panose="02020603050405020304" pitchFamily="18" charset="0"/>
              </a:rPr>
              <a:t>Making People Responsible: Making sure everyone behaves well because they know they're being watched.</a:t>
            </a:r>
          </a:p>
          <a:p>
            <a:pPr marL="285750" indent="-285750" algn="just" defTabSz="914400">
              <a:spcBef>
                <a:spcPts val="1000"/>
              </a:spcBef>
              <a:buFont typeface="Arial" panose="020B0604020202020204" pitchFamily="34" charset="0"/>
              <a:buChar char="•"/>
            </a:pPr>
            <a:r>
              <a:rPr lang="en-US" sz="1600" i="1" kern="1200" dirty="0">
                <a:solidFill>
                  <a:schemeClr val="tx1"/>
                </a:solidFill>
                <a:latin typeface="Times New Roman" panose="02020603050405020304" pitchFamily="18" charset="0"/>
                <a:cs typeface="Times New Roman" panose="02020603050405020304" pitchFamily="18" charset="0"/>
              </a:rPr>
              <a:t>Being Open: Making sure everyone knows what's going on and can see who's coming in and out.</a:t>
            </a:r>
          </a:p>
          <a:p>
            <a:pPr marL="285750" indent="-285750" algn="just" defTabSz="914400">
              <a:spcBef>
                <a:spcPts val="1000"/>
              </a:spcBef>
              <a:buFont typeface="Arial" panose="020B0604020202020204" pitchFamily="34" charset="0"/>
              <a:buChar char="•"/>
            </a:pPr>
            <a:r>
              <a:rPr lang="en-US" sz="1600" i="1" kern="1200" dirty="0">
                <a:solidFill>
                  <a:schemeClr val="tx1"/>
                </a:solidFill>
                <a:latin typeface="Times New Roman" panose="02020603050405020304" pitchFamily="18" charset="0"/>
                <a:cs typeface="Times New Roman" panose="02020603050405020304" pitchFamily="18" charset="0"/>
              </a:rPr>
              <a:t>Keeping Secrets: Making sure nobody’s personal stuff gets out there for everyone to see.</a:t>
            </a:r>
          </a:p>
          <a:p>
            <a:pPr marL="285750" indent="-285750" algn="just" defTabSz="914400">
              <a:spcBef>
                <a:spcPts val="1000"/>
              </a:spcBef>
              <a:buFont typeface="Arial" panose="020B0604020202020204" pitchFamily="34" charset="0"/>
              <a:buChar char="•"/>
            </a:pPr>
            <a:r>
              <a:rPr lang="en-US" sz="1600" i="1" kern="1200" dirty="0">
                <a:solidFill>
                  <a:schemeClr val="tx1"/>
                </a:solidFill>
                <a:latin typeface="Times New Roman" panose="02020603050405020304" pitchFamily="18" charset="0"/>
                <a:cs typeface="Times New Roman" panose="02020603050405020304" pitchFamily="18" charset="0"/>
              </a:rPr>
              <a:t>Fixing Everything: Making a plan and sticking to it to make sure everything works the way it should.</a:t>
            </a:r>
          </a:p>
          <a:p>
            <a:pPr marL="285750" indent="-285750" algn="just" defTabSz="914400">
              <a:spcBef>
                <a:spcPts val="1000"/>
              </a:spcBef>
              <a:buFont typeface="Arial" panose="020B0604020202020204" pitchFamily="34" charset="0"/>
              <a:buChar char="•"/>
            </a:pPr>
            <a:r>
              <a:rPr lang="en-US" sz="1600" i="1" kern="1200" dirty="0">
                <a:solidFill>
                  <a:schemeClr val="tx1"/>
                </a:solidFill>
                <a:latin typeface="Times New Roman" panose="02020603050405020304" pitchFamily="18" charset="0"/>
                <a:cs typeface="Times New Roman" panose="02020603050405020304" pitchFamily="18" charset="0"/>
              </a:rPr>
              <a:t>Doing the Right Thing: Making sure everyone is treated fairly and that we use technology in a good way.</a:t>
            </a:r>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ED6FC-A5E3-B957-15A4-E7BDF37F6FE4}"/>
              </a:ext>
            </a:extLst>
          </p:cNvPr>
          <p:cNvSpPr>
            <a:spLocks noGrp="1"/>
          </p:cNvSpPr>
          <p:nvPr>
            <p:ph type="title"/>
          </p:nvPr>
        </p:nvSpPr>
        <p:spPr/>
        <p:txBody>
          <a:bodyPr/>
          <a:lstStyle/>
          <a:p>
            <a:r>
              <a:rPr lang="en-IN" dirty="0"/>
              <a:t>Future Works </a:t>
            </a:r>
          </a:p>
        </p:txBody>
      </p:sp>
      <p:sp>
        <p:nvSpPr>
          <p:cNvPr id="3" name="Content Placeholder 2">
            <a:extLst>
              <a:ext uri="{FF2B5EF4-FFF2-40B4-BE49-F238E27FC236}">
                <a16:creationId xmlns:a16="http://schemas.microsoft.com/office/drawing/2014/main" id="{DD35692A-E1CF-106D-67F2-465C4E56B25B}"/>
              </a:ext>
            </a:extLst>
          </p:cNvPr>
          <p:cNvSpPr>
            <a:spLocks noGrp="1"/>
          </p:cNvSpPr>
          <p:nvPr>
            <p:ph idx="1"/>
          </p:nvPr>
        </p:nvSpPr>
        <p:spPr>
          <a:xfrm>
            <a:off x="838200" y="2789852"/>
            <a:ext cx="10515600" cy="3674955"/>
          </a:xfrm>
        </p:spPr>
        <p:txBody>
          <a:bodyPr>
            <a:normAutofit lnSpcReduction="10000"/>
          </a:bodyPr>
          <a:lstStyle/>
          <a:p>
            <a:r>
              <a:rPr lang="en-US" dirty="0"/>
              <a:t>Light normalization can boost the threshold value, potentially enhancing face recognition accuracy across different lighting scenarios.</a:t>
            </a:r>
          </a:p>
          <a:p>
            <a:r>
              <a:rPr lang="en-US" dirty="0"/>
              <a:t>Future research could prioritize refining face recognition algorithms by incorporating specific facial features, like the distance between the eyes.</a:t>
            </a:r>
          </a:p>
          <a:p>
            <a:r>
              <a:rPr lang="en-US" dirty="0"/>
              <a:t>Analyzing facial structures in three dimensions using multiple camera angles represents a promising avenue for improving accuracy.</a:t>
            </a:r>
          </a:p>
          <a:p>
            <a:r>
              <a:rPr lang="en-US" dirty="0"/>
              <a:t>By leveraging these advancements, the likelihood of errors in face recognition systems is anticipated to decrease, leading to more reliable performance overall</a:t>
            </a:r>
            <a:endParaRPr lang="en-IN" dirty="0"/>
          </a:p>
        </p:txBody>
      </p:sp>
      <p:sp>
        <p:nvSpPr>
          <p:cNvPr id="5" name="Slide Number Placeholder 4">
            <a:extLst>
              <a:ext uri="{FF2B5EF4-FFF2-40B4-BE49-F238E27FC236}">
                <a16:creationId xmlns:a16="http://schemas.microsoft.com/office/drawing/2014/main" id="{E03C860B-DA1F-9A6A-C6E3-B24F858FC661}"/>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843220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dirty="0">
                <a:latin typeface="Baskerville Old Face" panose="02020602080505020303" pitchFamily="18" charset="77"/>
              </a:rPr>
              <a:t>Reference Papers</a:t>
            </a:r>
            <a:endParaRPr lang="en-US" dirty="0"/>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18</a:t>
            </a:fld>
            <a:endParaRPr lang="en-US" dirty="0"/>
          </a:p>
        </p:txBody>
      </p:sp>
      <p:sp>
        <p:nvSpPr>
          <p:cNvPr id="21" name="TextBox 20">
            <a:extLst>
              <a:ext uri="{FF2B5EF4-FFF2-40B4-BE49-F238E27FC236}">
                <a16:creationId xmlns:a16="http://schemas.microsoft.com/office/drawing/2014/main" id="{570033F4-A99A-DDDF-A24C-5451052A7178}"/>
              </a:ext>
            </a:extLst>
          </p:cNvPr>
          <p:cNvSpPr txBox="1"/>
          <p:nvPr/>
        </p:nvSpPr>
        <p:spPr>
          <a:xfrm>
            <a:off x="1259632" y="2043404"/>
            <a:ext cx="9918441" cy="3539430"/>
          </a:xfrm>
          <a:prstGeom prst="rect">
            <a:avLst/>
          </a:prstGeom>
          <a:noFill/>
        </p:spPr>
        <p:txBody>
          <a:bodyPr wrap="square" rtlCol="0">
            <a:spAutoFit/>
          </a:bodyPr>
          <a:lstStyle/>
          <a:p>
            <a:r>
              <a:rPr lang="en-IN" sz="1600" i="1" dirty="0">
                <a:latin typeface="Times New Roman" panose="02020603050405020304" pitchFamily="18" charset="0"/>
                <a:cs typeface="Times New Roman" panose="02020603050405020304" pitchFamily="18" charset="0"/>
              </a:rPr>
              <a:t>1. "Deep Learning Face Representation from Predicting 10,000 Classes" by Y. Taigman, M. Yang, M. Ranzato, and L. Wolf. Published in IEEE Computer Society Conference on Computer Vision and Pattern Recognition (CVPR), 2014.</a:t>
            </a:r>
          </a:p>
          <a:p>
            <a:endParaRPr lang="en-IN" sz="1600" i="1" dirty="0">
              <a:latin typeface="Times New Roman" panose="02020603050405020304" pitchFamily="18" charset="0"/>
              <a:cs typeface="Times New Roman" panose="02020603050405020304" pitchFamily="18" charset="0"/>
            </a:endParaRPr>
          </a:p>
          <a:p>
            <a:r>
              <a:rPr lang="en-IN" sz="1600" i="1" dirty="0">
                <a:latin typeface="Times New Roman" panose="02020603050405020304" pitchFamily="18" charset="0"/>
                <a:cs typeface="Times New Roman" panose="02020603050405020304" pitchFamily="18" charset="0"/>
              </a:rPr>
              <a:t>2. "Complaint Management System: A Review" by P. Jha, P. Kulkarni, and K. Joshi. Published in 2016 International Conference on Computer Communication and Informatics (ICCCI), 2016.</a:t>
            </a:r>
          </a:p>
          <a:p>
            <a:endParaRPr lang="en-IN" sz="1600" i="1" dirty="0">
              <a:latin typeface="Times New Roman" panose="02020603050405020304" pitchFamily="18" charset="0"/>
              <a:cs typeface="Times New Roman" panose="02020603050405020304" pitchFamily="18" charset="0"/>
            </a:endParaRPr>
          </a:p>
          <a:p>
            <a:r>
              <a:rPr lang="en-IN" sz="1600" i="1" dirty="0">
                <a:latin typeface="Times New Roman" panose="02020603050405020304" pitchFamily="18" charset="0"/>
                <a:cs typeface="Times New Roman" panose="02020603050405020304" pitchFamily="18" charset="0"/>
              </a:rPr>
              <a:t>3. "Joint Face Detection and Alignment Using Multitask Cascaded Convolutional Networks" by K. Zhang, Z. Zhang, Z. Li, and Y. Qiao. Published in IEEE Signal Processing Letters, 2016.</a:t>
            </a:r>
          </a:p>
          <a:p>
            <a:endParaRPr lang="en-IN" sz="1600" i="1" dirty="0">
              <a:latin typeface="Times New Roman" panose="02020603050405020304" pitchFamily="18" charset="0"/>
              <a:cs typeface="Times New Roman" panose="02020603050405020304" pitchFamily="18" charset="0"/>
            </a:endParaRPr>
          </a:p>
          <a:p>
            <a:r>
              <a:rPr lang="en-IN" sz="1600" i="1" dirty="0">
                <a:latin typeface="Times New Roman" panose="02020603050405020304" pitchFamily="18" charset="0"/>
                <a:cs typeface="Times New Roman" panose="02020603050405020304" pitchFamily="18" charset="0"/>
              </a:rPr>
              <a:t>4. "FaceNet: A Unified Embedding for Face Recognition and Clustering" by F. Schroff, D. Kalenichenko, and J. Philbin. Published in IEEE Conference on Computer Vision and Pattern Recognition (CVPR), 2015.</a:t>
            </a:r>
          </a:p>
          <a:p>
            <a:endParaRPr lang="en-IN" sz="1600" i="1" dirty="0">
              <a:latin typeface="Times New Roman" panose="02020603050405020304" pitchFamily="18" charset="0"/>
              <a:cs typeface="Times New Roman" panose="02020603050405020304" pitchFamily="18" charset="0"/>
            </a:endParaRPr>
          </a:p>
          <a:p>
            <a:r>
              <a:rPr lang="en-IN" sz="1600" i="1" dirty="0">
                <a:latin typeface="Times New Roman" panose="02020603050405020304" pitchFamily="18" charset="0"/>
                <a:cs typeface="Times New Roman" panose="02020603050405020304" pitchFamily="18" charset="0"/>
              </a:rPr>
              <a:t>5. "Identity Verification Using Facial Recognition" by N. Kumar, P. Belhumeur, and S. Nayar. Published in IEEE Transactions on Pattern Analysis and Machine Intelligence, 2012.</a:t>
            </a:r>
          </a:p>
        </p:txBody>
      </p:sp>
    </p:spTree>
    <p:extLst>
      <p:ext uri="{BB962C8B-B14F-4D97-AF65-F5344CB8AC3E}">
        <p14:creationId xmlns:p14="http://schemas.microsoft.com/office/powerpoint/2010/main" val="2068121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ctrTitle"/>
          </p:nvPr>
        </p:nvSpPr>
        <p:spPr>
          <a:xfrm>
            <a:off x="2749296" y="2660904"/>
            <a:ext cx="6693408" cy="1088136"/>
          </a:xfrm>
        </p:spPr>
        <p:txBody>
          <a:bodyPr anchor="b">
            <a:normAutofit/>
          </a:bodyPr>
          <a:lstStyle/>
          <a:p>
            <a:r>
              <a:rPr lang="en-US" dirty="0"/>
              <a:t>Thank you</a:t>
            </a:r>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495989" y="133091"/>
            <a:ext cx="1958496" cy="835947"/>
          </a:xfrm>
        </p:spPr>
        <p:txBody>
          <a:bodyPr>
            <a:normAutofit/>
          </a:bodyPr>
          <a:lstStyle/>
          <a:p>
            <a:pPr algn="ctr"/>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514818" y="895739"/>
            <a:ext cx="5510946" cy="5533911"/>
          </a:xfrm>
        </p:spPr>
        <p:txBody>
          <a:bodyPr vert="horz" lIns="91440" tIns="45720" rIns="91440" bIns="45720" rtlCol="0" anchor="t">
            <a:normAutofit fontScale="62500" lnSpcReduction="20000"/>
          </a:bodyPr>
          <a:lstStyle/>
          <a:p>
            <a:pPr marL="0" indent="0" algn="ctr">
              <a:lnSpc>
                <a:spcPct val="150000"/>
              </a:lnSpc>
              <a:buNone/>
            </a:pP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Abstract</a:t>
            </a:r>
          </a:p>
          <a:p>
            <a:pPr marL="0" indent="0" algn="ctr">
              <a:lnSpc>
                <a:spcPct val="150000"/>
              </a:lnSpc>
              <a:buNone/>
            </a:pP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Objective</a:t>
            </a:r>
          </a:p>
          <a:p>
            <a:pPr algn="ct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Introduction</a:t>
            </a:r>
          </a:p>
          <a:p>
            <a:pPr marL="0" indent="0" algn="ctr">
              <a:lnSpc>
                <a:spcPct val="150000"/>
              </a:lnSpc>
              <a:buNone/>
            </a:pP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Existing System</a:t>
            </a:r>
          </a:p>
          <a:p>
            <a:pPr marL="0" indent="0" algn="ctr">
              <a:lnSpc>
                <a:spcPct val="150000"/>
              </a:lnSpc>
              <a:buNone/>
            </a:pP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Disadvantages of Existing System</a:t>
            </a:r>
          </a:p>
          <a:p>
            <a:pPr marL="0" indent="0" algn="ctr">
              <a:lnSpc>
                <a:spcPct val="150000"/>
              </a:lnSpc>
              <a:buNone/>
            </a:pP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Proposed System</a:t>
            </a:r>
          </a:p>
          <a:p>
            <a:pPr marL="0" indent="0" algn="ctr">
              <a:lnSpc>
                <a:spcPct val="150000"/>
              </a:lnSpc>
              <a:buNone/>
            </a:pP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Hardware and Software Requirements</a:t>
            </a:r>
          </a:p>
          <a:p>
            <a:pPr marL="0" indent="0" algn="ctr">
              <a:lnSpc>
                <a:spcPct val="150000"/>
              </a:lnSpc>
              <a:buNone/>
            </a:pP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Architecture </a:t>
            </a:r>
          </a:p>
          <a:p>
            <a:pPr marL="0" indent="0" algn="ctr">
              <a:lnSpc>
                <a:spcPct val="150000"/>
              </a:lnSpc>
              <a:buNone/>
            </a:pP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Module Split up </a:t>
            </a:r>
          </a:p>
          <a:p>
            <a:pPr algn="ct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Reference</a:t>
            </a:r>
          </a:p>
          <a:p>
            <a:pPr marL="0" indent="0" algn="ctr">
              <a:lnSpc>
                <a:spcPct val="150000"/>
              </a:lnSpc>
              <a:buNone/>
            </a:pPr>
            <a:r>
              <a:rPr lang="en-US" sz="2900" dirty="0">
                <a:solidFill>
                  <a:schemeClr val="tx1">
                    <a:lumMod val="95000"/>
                    <a:lumOff val="5000"/>
                  </a:schemeClr>
                </a:solidFill>
                <a:latin typeface="Gill Sans Nova Light" panose="020B0302020104020203" pitchFamily="34" charset="0"/>
                <a:cs typeface="Gill Sans Light" panose="020B0302020104020203" pitchFamily="34" charset="-79"/>
              </a:rPr>
              <a:t>Conclusion </a:t>
            </a:r>
          </a:p>
          <a:p>
            <a:pPr algn="ctr"/>
            <a:endParaRPr lang="en-US" dirty="0">
              <a:solidFill>
                <a:schemeClr val="tx1">
                  <a:lumMod val="95000"/>
                  <a:lumOff val="5000"/>
                </a:schemeClr>
              </a:solidFill>
              <a:latin typeface="Gill Sans Nova Light" panose="020B0302020104020203" pitchFamily="34" charset="0"/>
              <a:cs typeface="Calibri"/>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Abstract </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2286000" y="2463283"/>
            <a:ext cx="7872205" cy="2220686"/>
          </a:xfrm>
        </p:spPr>
        <p:txBody>
          <a:bodyPr>
            <a:normAutofit fontScale="70000" lnSpcReduction="20000"/>
          </a:bodyPr>
          <a:lstStyle/>
          <a:p>
            <a:pPr marL="457200" indent="-457200" algn="just">
              <a:buFont typeface="Arial" panose="020B0604020202020204" pitchFamily="34" charset="0"/>
              <a:buChar char="•"/>
            </a:pPr>
            <a:r>
              <a:rPr lang="en-US" sz="2800" dirty="0">
                <a:solidFill>
                  <a:schemeClr val="tx1">
                    <a:lumMod val="95000"/>
                    <a:lumOff val="5000"/>
                  </a:schemeClr>
                </a:solidFill>
              </a:rPr>
              <a:t>Project Goal: Create a user-friendly website for students to lodge complaints.</a:t>
            </a:r>
          </a:p>
          <a:p>
            <a:pPr marL="457200" indent="-457200" algn="just">
              <a:buFont typeface="Arial" panose="020B0604020202020204" pitchFamily="34" charset="0"/>
              <a:buChar char="•"/>
            </a:pPr>
            <a:r>
              <a:rPr lang="en-US" sz="2800" dirty="0">
                <a:solidFill>
                  <a:schemeClr val="tx1">
                    <a:lumMod val="95000"/>
                    <a:lumOff val="5000"/>
                  </a:schemeClr>
                </a:solidFill>
              </a:rPr>
              <a:t>Technology: Utilize facial recognition for secure access to the complaint system.</a:t>
            </a:r>
          </a:p>
          <a:p>
            <a:pPr marL="457200" indent="-457200" algn="just">
              <a:buFont typeface="Arial" panose="020B0604020202020204" pitchFamily="34" charset="0"/>
              <a:buChar char="•"/>
            </a:pPr>
            <a:r>
              <a:rPr lang="en-US" sz="2800" dirty="0">
                <a:solidFill>
                  <a:schemeClr val="tx1">
                    <a:lumMod val="95000"/>
                    <a:lumOff val="5000"/>
                  </a:schemeClr>
                </a:solidFill>
              </a:rPr>
              <a:t>Focus: Emphasize simplicity in website design and complaint submission process.</a:t>
            </a:r>
          </a:p>
          <a:p>
            <a:pPr marL="457200" indent="-457200" algn="just">
              <a:buFont typeface="Arial" panose="020B0604020202020204" pitchFamily="34" charset="0"/>
              <a:buChar char="•"/>
            </a:pPr>
            <a:r>
              <a:rPr lang="en-US" sz="2800" dirty="0">
                <a:solidFill>
                  <a:schemeClr val="tx1">
                    <a:lumMod val="95000"/>
                    <a:lumOff val="5000"/>
                  </a:schemeClr>
                </a:solidFill>
              </a:rPr>
              <a:t>Security: Ensure robust measures to safeguard student data and privacy.</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838200" y="484632"/>
            <a:ext cx="10515600" cy="1133856"/>
          </a:xfrm>
        </p:spPr>
        <p:txBody>
          <a:bodyPr anchor="ctr">
            <a:normAutofit/>
          </a:bodyPr>
          <a:lstStyle/>
          <a:p>
            <a:r>
              <a:rPr lang="en-US" dirty="0"/>
              <a:t>Objective</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idx="1"/>
          </p:nvPr>
        </p:nvSpPr>
        <p:spPr>
          <a:xfrm>
            <a:off x="838200" y="2990088"/>
            <a:ext cx="10515600" cy="3474720"/>
          </a:xfrm>
        </p:spPr>
        <p:txBody>
          <a:bodyPr>
            <a:normAutofit/>
          </a:bodyPr>
          <a:lstStyle/>
          <a:p>
            <a:pPr marL="342900" indent="-342900">
              <a:buFont typeface="Arial" panose="020B0604020202020204" pitchFamily="34" charset="0"/>
              <a:buChar char="•"/>
            </a:pPr>
            <a:r>
              <a:rPr lang="en-US" sz="2600"/>
              <a:t>This project aims to make it easy for students to complain using a website. We'll use facial recognition to make sure only students can complain.</a:t>
            </a:r>
          </a:p>
          <a:p>
            <a:pPr marL="342900" indent="-342900">
              <a:buFont typeface="Arial" panose="020B0604020202020204" pitchFamily="34" charset="0"/>
              <a:buChar char="•"/>
            </a:pPr>
            <a:r>
              <a:rPr lang="en-US" sz="2600"/>
              <a:t>We'll focus on making the website easy to use and keeping student information safe.</a:t>
            </a:r>
          </a:p>
          <a:p>
            <a:pPr marL="342900" indent="-342900">
              <a:buFont typeface="Arial" panose="020B0604020202020204" pitchFamily="34" charset="0"/>
              <a:buChar char="•"/>
            </a:pPr>
            <a:r>
              <a:rPr lang="en-US" sz="2600"/>
              <a:t>We'll also listen to feedback to improve the system. </a:t>
            </a:r>
          </a:p>
          <a:p>
            <a:pPr marL="342900" indent="-342900">
              <a:buFont typeface="Arial" panose="020B0604020202020204" pitchFamily="34" charset="0"/>
              <a:buChar char="•"/>
            </a:pPr>
            <a:r>
              <a:rPr lang="en-US" sz="2600"/>
              <a:t>Overall, our goal is to create a simple and secure way for students to raise concerns.</a:t>
            </a:r>
          </a:p>
        </p:txBody>
      </p:sp>
      <p:sp>
        <p:nvSpPr>
          <p:cNvPr id="11" name="Slide Number Placeholder 4">
            <a:extLst>
              <a:ext uri="{FF2B5EF4-FFF2-40B4-BE49-F238E27FC236}">
                <a16:creationId xmlns:a16="http://schemas.microsoft.com/office/drawing/2014/main" id="{FC6E0B88-8ED1-0F20-8962-EE09102F39B9}"/>
              </a:ext>
            </a:extLst>
          </p:cNvPr>
          <p:cNvSpPr>
            <a:spLocks noGrp="1"/>
          </p:cNvSpPr>
          <p:nvPr>
            <p:ph type="sldNum" sz="quarter" idx="11"/>
          </p:nvPr>
        </p:nvSpPr>
        <p:spPr>
          <a:xfrm>
            <a:off x="9208008" y="6356350"/>
            <a:ext cx="2743200" cy="365125"/>
          </a:xfrm>
        </p:spPr>
        <p:txBody>
          <a:bodyPr/>
          <a:lstStyle/>
          <a:p>
            <a:pPr>
              <a:spcAft>
                <a:spcPts val="600"/>
              </a:spcAft>
            </a:pPr>
            <a:fld id="{294A09A9-5501-47C1-A89A-A340965A2BE2}" type="slidenum">
              <a:rPr lang="en-US" smtClean="0"/>
              <a:pPr>
                <a:spcAft>
                  <a:spcPts val="600"/>
                </a:spcAft>
              </a:pPr>
              <a:t>4</a:t>
            </a:fld>
            <a:endParaRPr lang="en-US"/>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p:txBody>
          <a:bodyPr/>
          <a:lstStyle/>
          <a:p>
            <a:r>
              <a:rPr lang="en-US" dirty="0"/>
              <a:t>Introduction</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7" name="Content Placeholder 6">
            <a:extLst>
              <a:ext uri="{FF2B5EF4-FFF2-40B4-BE49-F238E27FC236}">
                <a16:creationId xmlns:a16="http://schemas.microsoft.com/office/drawing/2014/main" id="{585FAA9D-3204-C0AE-8A49-6571AE17E6B7}"/>
              </a:ext>
            </a:extLst>
          </p:cNvPr>
          <p:cNvSpPr>
            <a:spLocks noGrp="1"/>
          </p:cNvSpPr>
          <p:nvPr>
            <p:ph idx="1"/>
          </p:nvPr>
        </p:nvSpPr>
        <p:spPr/>
        <p:txBody>
          <a:bodyPr>
            <a:normAutofit fontScale="92500" lnSpcReduction="10000"/>
          </a:bodyPr>
          <a:lstStyle/>
          <a:p>
            <a:r>
              <a:rPr lang="en-US" b="1" dirty="0">
                <a:solidFill>
                  <a:schemeClr val="tx1">
                    <a:lumMod val="95000"/>
                    <a:lumOff val="5000"/>
                  </a:schemeClr>
                </a:solidFill>
              </a:rPr>
              <a:t>Project Name: </a:t>
            </a:r>
            <a:r>
              <a:rPr lang="en-US" dirty="0">
                <a:solidFill>
                  <a:schemeClr val="tx1">
                    <a:lumMod val="95000"/>
                    <a:lumOff val="5000"/>
                  </a:schemeClr>
                </a:solidFill>
              </a:rPr>
              <a:t>Integrity-Driven Facial Recognition Guardian</a:t>
            </a:r>
          </a:p>
          <a:p>
            <a:r>
              <a:rPr lang="en-US" b="1" dirty="0">
                <a:solidFill>
                  <a:schemeClr val="tx1">
                    <a:lumMod val="95000"/>
                    <a:lumOff val="5000"/>
                  </a:schemeClr>
                </a:solidFill>
              </a:rPr>
              <a:t>Purpose: </a:t>
            </a:r>
            <a:r>
              <a:rPr lang="en-US" dirty="0">
                <a:solidFill>
                  <a:schemeClr val="tx1">
                    <a:lumMod val="95000"/>
                    <a:lumOff val="5000"/>
                  </a:schemeClr>
                </a:solidFill>
              </a:rPr>
              <a:t>Ensure secure and responsible use of facial recognition in educational settings.</a:t>
            </a:r>
          </a:p>
          <a:p>
            <a:r>
              <a:rPr lang="en-US" b="1" dirty="0">
                <a:solidFill>
                  <a:schemeClr val="tx1">
                    <a:lumMod val="95000"/>
                    <a:lumOff val="5000"/>
                  </a:schemeClr>
                </a:solidFill>
              </a:rPr>
              <a:t>Technology: </a:t>
            </a:r>
            <a:r>
              <a:rPr lang="en-US" dirty="0">
                <a:solidFill>
                  <a:schemeClr val="tx1">
                    <a:lumMod val="95000"/>
                    <a:lumOff val="5000"/>
                  </a:schemeClr>
                </a:solidFill>
              </a:rPr>
              <a:t>Deep learning models for accurate facial identification.</a:t>
            </a:r>
          </a:p>
          <a:p>
            <a:r>
              <a:rPr lang="en-US" b="1" dirty="0">
                <a:solidFill>
                  <a:schemeClr val="tx1">
                    <a:lumMod val="95000"/>
                    <a:lumOff val="5000"/>
                  </a:schemeClr>
                </a:solidFill>
              </a:rPr>
              <a:t>Features: </a:t>
            </a:r>
          </a:p>
          <a:p>
            <a:pPr lvl="1">
              <a:buFont typeface="Wingdings" panose="05000000000000000000" pitchFamily="2" charset="2"/>
              <a:buChar char="ü"/>
            </a:pPr>
            <a:r>
              <a:rPr lang="en-US" dirty="0">
                <a:solidFill>
                  <a:schemeClr val="tx1">
                    <a:lumMod val="95000"/>
                    <a:lumOff val="5000"/>
                  </a:schemeClr>
                </a:solidFill>
              </a:rPr>
              <a:t>Facial recognition from images/videos.</a:t>
            </a:r>
          </a:p>
          <a:p>
            <a:pPr lvl="1">
              <a:buFont typeface="Wingdings" panose="05000000000000000000" pitchFamily="2" charset="2"/>
              <a:buChar char="ü"/>
            </a:pPr>
            <a:r>
              <a:rPr lang="en-US" dirty="0">
                <a:solidFill>
                  <a:schemeClr val="tx1">
                    <a:lumMod val="95000"/>
                    <a:lumOff val="5000"/>
                  </a:schemeClr>
                </a:solidFill>
              </a:rPr>
              <a:t>Mechanism for registering and addressing complaints.</a:t>
            </a:r>
          </a:p>
          <a:p>
            <a:pPr lvl="1">
              <a:buFont typeface="Wingdings" panose="05000000000000000000" pitchFamily="2" charset="2"/>
              <a:buChar char="ü"/>
            </a:pPr>
            <a:r>
              <a:rPr lang="en-US" dirty="0">
                <a:solidFill>
                  <a:schemeClr val="tx1">
                    <a:lumMod val="95000"/>
                    <a:lumOff val="5000"/>
                  </a:schemeClr>
                </a:solidFill>
              </a:rPr>
              <a:t>Promotes accountability and ethical conduct.</a:t>
            </a:r>
          </a:p>
          <a:p>
            <a:r>
              <a:rPr lang="en-US" b="1" dirty="0">
                <a:solidFill>
                  <a:schemeClr val="tx1">
                    <a:lumMod val="95000"/>
                    <a:lumOff val="5000"/>
                  </a:schemeClr>
                </a:solidFill>
              </a:rPr>
              <a:t>Emphasis: </a:t>
            </a:r>
            <a:r>
              <a:rPr lang="en-US" dirty="0">
                <a:solidFill>
                  <a:schemeClr val="tx1">
                    <a:lumMod val="95000"/>
                    <a:lumOff val="5000"/>
                  </a:schemeClr>
                </a:solidFill>
              </a:rPr>
              <a:t>Integrity, transparency, fairness, and privacy rights.</a:t>
            </a:r>
          </a:p>
          <a:p>
            <a:r>
              <a:rPr lang="en-US" b="1" dirty="0">
                <a:solidFill>
                  <a:schemeClr val="tx1">
                    <a:lumMod val="95000"/>
                    <a:lumOff val="5000"/>
                  </a:schemeClr>
                </a:solidFill>
              </a:rPr>
              <a:t>Objective: </a:t>
            </a:r>
            <a:r>
              <a:rPr lang="en-US" dirty="0">
                <a:solidFill>
                  <a:schemeClr val="tx1">
                    <a:lumMod val="95000"/>
                    <a:lumOff val="5000"/>
                  </a:schemeClr>
                </a:solidFill>
              </a:rPr>
              <a:t>Create a comprehensive system for ethical facial recognition in education.</a:t>
            </a:r>
            <a:endParaRPr lang="en-IN" dirty="0">
              <a:solidFill>
                <a:schemeClr val="tx1">
                  <a:lumMod val="95000"/>
                  <a:lumOff val="5000"/>
                </a:schemeClr>
              </a:solidFill>
            </a:endParaRPr>
          </a:p>
        </p:txBody>
      </p:sp>
    </p:spTree>
    <p:extLst>
      <p:ext uri="{BB962C8B-B14F-4D97-AF65-F5344CB8AC3E}">
        <p14:creationId xmlns:p14="http://schemas.microsoft.com/office/powerpoint/2010/main" val="94101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502298" y="0"/>
            <a:ext cx="10515600" cy="1325880"/>
          </a:xfrm>
        </p:spPr>
        <p:txBody>
          <a:bodyPr/>
          <a:lstStyle/>
          <a:p>
            <a:r>
              <a:rPr lang="en-US" dirty="0">
                <a:solidFill>
                  <a:schemeClr val="tx1">
                    <a:lumMod val="95000"/>
                    <a:lumOff val="5000"/>
                  </a:schemeClr>
                </a:solidFill>
              </a:rPr>
              <a:t>Existing System</a:t>
            </a:r>
          </a:p>
        </p:txBody>
      </p:sp>
      <p:graphicFrame>
        <p:nvGraphicFramePr>
          <p:cNvPr id="6" name="Table 4">
            <a:extLst>
              <a:ext uri="{FF2B5EF4-FFF2-40B4-BE49-F238E27FC236}">
                <a16:creationId xmlns:a16="http://schemas.microsoft.com/office/drawing/2014/main" id="{3B4F3B47-5D90-6680-2EE4-D15F8C55D228}"/>
              </a:ext>
            </a:extLst>
          </p:cNvPr>
          <p:cNvGraphicFramePr>
            <a:graphicFrameLocks noGrp="1"/>
          </p:cNvGraphicFramePr>
          <p:nvPr>
            <p:ph idx="1"/>
            <p:extLst>
              <p:ext uri="{D42A27DB-BD31-4B8C-83A1-F6EECF244321}">
                <p14:modId xmlns:p14="http://schemas.microsoft.com/office/powerpoint/2010/main" val="38447660"/>
              </p:ext>
            </p:extLst>
          </p:nvPr>
        </p:nvGraphicFramePr>
        <p:xfrm>
          <a:off x="838200" y="1040096"/>
          <a:ext cx="10515599" cy="5681379"/>
        </p:xfrm>
        <a:graphic>
          <a:graphicData uri="http://schemas.openxmlformats.org/drawingml/2006/table">
            <a:tbl>
              <a:tblPr firstRow="1" bandRow="1">
                <a:tableStyleId>{073A0DAA-6AF3-43AB-8588-CEC1D06C72B9}</a:tableStyleId>
              </a:tblPr>
              <a:tblGrid>
                <a:gridCol w="1412321">
                  <a:extLst>
                    <a:ext uri="{9D8B030D-6E8A-4147-A177-3AD203B41FA5}">
                      <a16:colId xmlns:a16="http://schemas.microsoft.com/office/drawing/2014/main" val="1689330750"/>
                    </a:ext>
                  </a:extLst>
                </a:gridCol>
                <a:gridCol w="2168038">
                  <a:extLst>
                    <a:ext uri="{9D8B030D-6E8A-4147-A177-3AD203B41FA5}">
                      <a16:colId xmlns:a16="http://schemas.microsoft.com/office/drawing/2014/main" val="2660631934"/>
                    </a:ext>
                  </a:extLst>
                </a:gridCol>
                <a:gridCol w="2118482">
                  <a:extLst>
                    <a:ext uri="{9D8B030D-6E8A-4147-A177-3AD203B41FA5}">
                      <a16:colId xmlns:a16="http://schemas.microsoft.com/office/drawing/2014/main" val="3909717689"/>
                    </a:ext>
                  </a:extLst>
                </a:gridCol>
                <a:gridCol w="2408379">
                  <a:extLst>
                    <a:ext uri="{9D8B030D-6E8A-4147-A177-3AD203B41FA5}">
                      <a16:colId xmlns:a16="http://schemas.microsoft.com/office/drawing/2014/main" val="1603189107"/>
                    </a:ext>
                  </a:extLst>
                </a:gridCol>
                <a:gridCol w="2408379">
                  <a:extLst>
                    <a:ext uri="{9D8B030D-6E8A-4147-A177-3AD203B41FA5}">
                      <a16:colId xmlns:a16="http://schemas.microsoft.com/office/drawing/2014/main" val="4012299149"/>
                    </a:ext>
                  </a:extLst>
                </a:gridCol>
              </a:tblGrid>
              <a:tr h="713139">
                <a:tc>
                  <a:txBody>
                    <a:bodyPr/>
                    <a:lstStyle/>
                    <a:p>
                      <a:pPr algn="ctr"/>
                      <a:r>
                        <a:rPr lang="en-US" dirty="0"/>
                        <a:t>Sno </a:t>
                      </a:r>
                    </a:p>
                  </a:txBody>
                  <a:tcPr anchor="ctr"/>
                </a:tc>
                <a:tc>
                  <a:txBody>
                    <a:bodyPr/>
                    <a:lstStyle/>
                    <a:p>
                      <a:pPr algn="ctr"/>
                      <a:r>
                        <a:rPr lang="en-US" sz="2000" b="0" dirty="0"/>
                        <a:t>Title</a:t>
                      </a:r>
                      <a:endParaRPr lang="en-US" sz="2000" b="0" dirty="0">
                        <a:latin typeface="Baskerville Old Face" panose="02020602080505020303" pitchFamily="18" charset="77"/>
                        <a:ea typeface="Baskerville" panose="02020502070401020303" pitchFamily="18" charset="0"/>
                        <a:cs typeface="Gill Sans Nova Light" panose="020F0302020204030204" pitchFamily="34" charset="0"/>
                      </a:endParaRPr>
                    </a:p>
                  </a:txBody>
                  <a:tcPr anchor="ctr"/>
                </a:tc>
                <a:tc>
                  <a:txBody>
                    <a:bodyPr/>
                    <a:lstStyle/>
                    <a:p>
                      <a:pPr algn="ctr"/>
                      <a:r>
                        <a:rPr lang="en-US" sz="2000" b="0" dirty="0"/>
                        <a:t>Description </a:t>
                      </a:r>
                      <a:endParaRPr lang="en-US" sz="2000" b="0" dirty="0">
                        <a:latin typeface="Baskerville Old Face" panose="02020602080505020303" pitchFamily="18" charset="77"/>
                        <a:ea typeface="Baskerville" panose="02020502070401020303" pitchFamily="18" charset="0"/>
                        <a:cs typeface="Gill Sans Nova Light" panose="020F0302020204030204" pitchFamily="34" charset="0"/>
                      </a:endParaRPr>
                    </a:p>
                  </a:txBody>
                  <a:tcPr anchor="ctr"/>
                </a:tc>
                <a:tc>
                  <a:txBody>
                    <a:bodyPr/>
                    <a:lstStyle/>
                    <a:p>
                      <a:pPr algn="ctr"/>
                      <a:r>
                        <a:rPr lang="en-US" sz="2000" b="0" dirty="0"/>
                        <a:t>Reference</a:t>
                      </a:r>
                      <a:endParaRPr lang="en-US" sz="2000" b="0" dirty="0">
                        <a:latin typeface="Baskerville Old Face" panose="02020602080505020303" pitchFamily="18" charset="77"/>
                        <a:ea typeface="Baskerville" panose="02020502070401020303" pitchFamily="18" charset="0"/>
                        <a:cs typeface="Gill Sans Nova Light" panose="020F0302020204030204" pitchFamily="34" charset="0"/>
                      </a:endParaRPr>
                    </a:p>
                  </a:txBody>
                  <a:tcPr anchor="ctr"/>
                </a:tc>
                <a:tc>
                  <a:txBody>
                    <a:bodyPr/>
                    <a:lstStyle/>
                    <a:p>
                      <a:pPr algn="ctr"/>
                      <a:r>
                        <a:rPr lang="en-US" sz="2000" b="0" dirty="0">
                          <a:latin typeface="Baskerville Old Face" panose="02020602080505020303" pitchFamily="18" charset="77"/>
                          <a:ea typeface="Baskerville" panose="02020502070401020303" pitchFamily="18" charset="0"/>
                          <a:cs typeface="Gill Sans Nova Light" panose="020F0302020204030204" pitchFamily="34" charset="0"/>
                        </a:rPr>
                        <a:t>Disadvantages</a:t>
                      </a:r>
                    </a:p>
                  </a:txBody>
                  <a:tcPr anchor="ctr"/>
                </a:tc>
                <a:extLst>
                  <a:ext uri="{0D108BD9-81ED-4DB2-BD59-A6C34878D82A}">
                    <a16:rowId xmlns:a16="http://schemas.microsoft.com/office/drawing/2014/main" val="479928716"/>
                  </a:ext>
                </a:extLst>
              </a:tr>
              <a:tr h="1409115">
                <a:tc>
                  <a:txBody>
                    <a:bodyPr/>
                    <a:lstStyle/>
                    <a:p>
                      <a:pPr algn="ctr"/>
                      <a:r>
                        <a:rPr lang="en-US" sz="1600" b="0" dirty="0">
                          <a:solidFill>
                            <a:schemeClr val="tx1">
                              <a:lumMod val="95000"/>
                              <a:lumOff val="5000"/>
                            </a:schemeClr>
                          </a:solidFill>
                        </a:rPr>
                        <a:t>1</a:t>
                      </a:r>
                      <a:endParaRPr lang="en-US" sz="1600" b="0" i="0" dirty="0">
                        <a:solidFill>
                          <a:schemeClr val="tx1">
                            <a:lumMod val="95000"/>
                            <a:lumOff val="5000"/>
                          </a:schemeClr>
                        </a:solidFill>
                        <a:latin typeface="Gill Sans Nova Light" panose="020B0302020104020203" pitchFamily="34" charset="0"/>
                        <a:cs typeface="Gill Sans Light" panose="020B0302020104020203" pitchFamily="34"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t>Biometric Attendance Systems</a:t>
                      </a:r>
                    </a:p>
                    <a:p>
                      <a:pPr algn="ctr"/>
                      <a:endParaRPr lang="en-US" sz="1600" b="0" i="0" dirty="0">
                        <a:solidFill>
                          <a:schemeClr val="tx1">
                            <a:lumMod val="95000"/>
                            <a:lumOff val="5000"/>
                          </a:schemeClr>
                        </a:solidFill>
                        <a:latin typeface="Gill Sans Nova Light" panose="020B0302020104020203" pitchFamily="34" charset="0"/>
                        <a:cs typeface="Gill Sans Light" panose="020B0302020104020203" pitchFamily="34"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Often use facial recognition technology for student and staff attendance</a:t>
                      </a:r>
                    </a:p>
                    <a:p>
                      <a:pPr algn="ctr"/>
                      <a:endParaRPr lang="en-US" sz="1600" b="0" i="0" dirty="0">
                        <a:solidFill>
                          <a:schemeClr val="tx1">
                            <a:lumMod val="95000"/>
                            <a:lumOff val="5000"/>
                          </a:schemeClr>
                        </a:solidFill>
                        <a:latin typeface="Gill Sans Nova Light" panose="020B0302020104020203" pitchFamily="34" charset="0"/>
                        <a:cs typeface="Gill Sans Light" panose="020B0302020104020203" pitchFamily="34" charset="-79"/>
                      </a:endParaRPr>
                    </a:p>
                  </a:txBody>
                  <a:tcPr anchor="ctr"/>
                </a:tc>
                <a:tc>
                  <a:txBody>
                    <a:bodyPr/>
                    <a:lstStyle/>
                    <a:p>
                      <a:pPr algn="ctr"/>
                      <a:r>
                        <a:rPr lang="en-US" sz="1400" b="0" kern="1200" dirty="0">
                          <a:solidFill>
                            <a:schemeClr val="dk1"/>
                          </a:solidFill>
                          <a:effectLst/>
                        </a:rPr>
                        <a:t>"A Review on Automated Attendance System Using Facial Recognition Technique," by Abhijeet Kumar et al. in 2019 International Conference on Intelligent Computing and Control Systems (ICICCS).</a:t>
                      </a:r>
                      <a:endParaRPr lang="en-US" sz="1200" b="0" i="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nchor="ctr"/>
                </a:tc>
                <a:tc>
                  <a:txBody>
                    <a:bodyPr/>
                    <a:lstStyle/>
                    <a:p>
                      <a:pPr marL="457200" indent="-457200" algn="just">
                        <a:buFont typeface="Arial" panose="020B0604020202020204" pitchFamily="34" charset="0"/>
                        <a:buChar char="•"/>
                      </a:pPr>
                      <a:r>
                        <a:rPr lang="en-GB" sz="1600" i="1" dirty="0">
                          <a:latin typeface="Gill Sans Nova Light" panose="020B0302020104020203" pitchFamily="34" charset="0"/>
                          <a:cs typeface="Times New Roman" panose="02020603050405020304" pitchFamily="18" charset="0"/>
                        </a:rPr>
                        <a:t>Accuracy Issues</a:t>
                      </a:r>
                    </a:p>
                    <a:p>
                      <a:pPr marL="457200" indent="-457200" algn="just">
                        <a:buFont typeface="Arial" panose="020B0604020202020204" pitchFamily="34" charset="0"/>
                        <a:buChar char="•"/>
                      </a:pPr>
                      <a:r>
                        <a:rPr lang="en-GB" sz="1600" i="1" dirty="0">
                          <a:latin typeface="Gill Sans Nova Light" panose="020B0302020104020203" pitchFamily="34" charset="0"/>
                          <a:cs typeface="Times New Roman" panose="02020603050405020304" pitchFamily="18" charset="0"/>
                        </a:rPr>
                        <a:t>Bias and Fairness Concerns</a:t>
                      </a:r>
                    </a:p>
                    <a:p>
                      <a:pPr algn="ctr"/>
                      <a:endParaRPr lang="en-US" sz="1200" b="0" i="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60208656"/>
                  </a:ext>
                </a:extLst>
              </a:tr>
              <a:tr h="1189919">
                <a:tc>
                  <a:txBody>
                    <a:bodyPr/>
                    <a:lstStyle/>
                    <a:p>
                      <a:pPr algn="ctr"/>
                      <a:r>
                        <a:rPr lang="en-US" sz="1600" b="0" dirty="0">
                          <a:solidFill>
                            <a:schemeClr val="tx1">
                              <a:lumMod val="95000"/>
                              <a:lumOff val="5000"/>
                            </a:schemeClr>
                          </a:solidFill>
                        </a:rPr>
                        <a:t>2</a:t>
                      </a:r>
                      <a:endParaRPr lang="en-US" sz="1600" b="0" i="0" dirty="0">
                        <a:solidFill>
                          <a:schemeClr val="tx1">
                            <a:lumMod val="95000"/>
                            <a:lumOff val="5000"/>
                          </a:schemeClr>
                        </a:solidFill>
                        <a:latin typeface="Gill Sans Nova Light" panose="020B0302020104020203" pitchFamily="34" charset="0"/>
                        <a:cs typeface="Gill Sans Light" panose="020B0302020104020203" pitchFamily="34"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t>Access Control Systems</a:t>
                      </a:r>
                    </a:p>
                    <a:p>
                      <a:pPr algn="ctr"/>
                      <a:endParaRPr lang="en-US" sz="1600" b="0" i="0" dirty="0">
                        <a:solidFill>
                          <a:schemeClr val="tx1">
                            <a:lumMod val="95000"/>
                            <a:lumOff val="5000"/>
                          </a:schemeClr>
                        </a:solidFill>
                        <a:latin typeface="Gill Sans Nova Light" panose="020B0302020104020203" pitchFamily="34" charset="0"/>
                        <a:cs typeface="Gill Sans Light" panose="020B0302020104020203" pitchFamily="34"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Employ facial recognition for secure access to buildings and restricted areas</a:t>
                      </a:r>
                    </a:p>
                    <a:p>
                      <a:pPr algn="ctr"/>
                      <a:endParaRPr lang="en-US" sz="1600" b="0" i="0" dirty="0">
                        <a:solidFill>
                          <a:schemeClr val="tx1">
                            <a:lumMod val="95000"/>
                            <a:lumOff val="5000"/>
                          </a:schemeClr>
                        </a:solidFill>
                        <a:latin typeface="Gill Sans Nova Light" panose="020B0302020104020203" pitchFamily="34" charset="0"/>
                        <a:cs typeface="Gill Sans Light" panose="020B0302020104020203" pitchFamily="34" charset="-79"/>
                      </a:endParaRPr>
                    </a:p>
                  </a:txBody>
                  <a:tcPr anchor="ctr"/>
                </a:tc>
                <a:tc>
                  <a:txBody>
                    <a:bodyPr/>
                    <a:lstStyle/>
                    <a:p>
                      <a:pPr algn="ctr"/>
                      <a:r>
                        <a:rPr lang="en-US" sz="1400" b="0" dirty="0">
                          <a:solidFill>
                            <a:schemeClr val="tx1">
                              <a:lumMod val="95000"/>
                              <a:lumOff val="5000"/>
                            </a:schemeClr>
                          </a:solidFill>
                        </a:rPr>
                        <a:t>"Facial Recognition Based Access Control System," by Syed Shabbir Ali et al. in 2018 International Conference on Computing, Power and Communication Technologies (GUCON)</a:t>
                      </a:r>
                      <a:endParaRPr lang="en-US" sz="1400" b="0" i="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nchor="ctr"/>
                </a:tc>
                <a:tc>
                  <a:txBody>
                    <a:bodyPr/>
                    <a:lstStyle/>
                    <a:p>
                      <a:pPr marL="457200" indent="-457200" algn="just">
                        <a:buFont typeface="Arial" panose="020B0604020202020204" pitchFamily="34" charset="0"/>
                        <a:buChar char="•"/>
                      </a:pPr>
                      <a:r>
                        <a:rPr lang="en-GB" sz="1600" i="1" dirty="0">
                          <a:latin typeface="Gill Sans Nova Light" panose="020B0302020104020203" pitchFamily="34" charset="0"/>
                          <a:cs typeface="Times New Roman" panose="02020603050405020304" pitchFamily="18" charset="0"/>
                        </a:rPr>
                        <a:t>Security Vulnerabilities</a:t>
                      </a:r>
                    </a:p>
                    <a:p>
                      <a:pPr marL="457200" indent="-457200" algn="just">
                        <a:buFont typeface="Arial" panose="020B0604020202020204" pitchFamily="34" charset="0"/>
                        <a:buChar char="•"/>
                      </a:pPr>
                      <a:r>
                        <a:rPr lang="en-GB" sz="1600" i="1" dirty="0">
                          <a:latin typeface="Gill Sans Nova Light" panose="020B0302020104020203" pitchFamily="34" charset="0"/>
                          <a:cs typeface="Times New Roman" panose="02020603050405020304" pitchFamily="18" charset="0"/>
                        </a:rPr>
                        <a:t>Cost of implementation</a:t>
                      </a:r>
                    </a:p>
                    <a:p>
                      <a:pPr algn="ctr"/>
                      <a:endParaRPr lang="en-US" sz="1400" b="0" i="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34243071"/>
                  </a:ext>
                </a:extLst>
              </a:tr>
              <a:tr h="1409115">
                <a:tc>
                  <a:txBody>
                    <a:bodyPr/>
                    <a:lstStyle/>
                    <a:p>
                      <a:pPr algn="ctr"/>
                      <a:r>
                        <a:rPr lang="en-US" sz="1600" b="0" dirty="0">
                          <a:solidFill>
                            <a:schemeClr val="tx1">
                              <a:lumMod val="95000"/>
                              <a:lumOff val="5000"/>
                            </a:schemeClr>
                          </a:solidFill>
                        </a:rPr>
                        <a:t>3</a:t>
                      </a:r>
                      <a:endParaRPr lang="en-US" sz="1600" b="0" i="0" dirty="0">
                        <a:solidFill>
                          <a:schemeClr val="tx1">
                            <a:lumMod val="95000"/>
                            <a:lumOff val="5000"/>
                          </a:schemeClr>
                        </a:solidFill>
                        <a:latin typeface="Gill Sans Nova Light" panose="020B0302020104020203" pitchFamily="34" charset="0"/>
                        <a:cs typeface="Gill Sans Light" panose="020B0302020104020203" pitchFamily="34" charset="-79"/>
                      </a:endParaRPr>
                    </a:p>
                  </a:txBody>
                  <a:tcPr anchor="ctr"/>
                </a:tc>
                <a:tc>
                  <a:txBody>
                    <a:bodyPr/>
                    <a:lstStyle/>
                    <a:p>
                      <a:pPr algn="ctr"/>
                      <a:r>
                        <a:rPr lang="en-GB" sz="1600" b="1" dirty="0"/>
                        <a:t>Smart Campus Solutions</a:t>
                      </a:r>
                      <a:endParaRPr lang="en-US" sz="1600" b="0" i="0" dirty="0">
                        <a:solidFill>
                          <a:schemeClr val="tx1">
                            <a:lumMod val="95000"/>
                            <a:lumOff val="5000"/>
                          </a:schemeClr>
                        </a:solidFill>
                        <a:latin typeface="Gill Sans Nova Light" panose="020B0302020104020203" pitchFamily="34" charset="0"/>
                        <a:cs typeface="Gill Sans Light" panose="020B0302020104020203" pitchFamily="34" charset="-79"/>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Integrated systems for various campus activities, including attendance, security, and library access</a:t>
                      </a:r>
                    </a:p>
                    <a:p>
                      <a:pPr algn="ctr"/>
                      <a:endParaRPr lang="en-US" sz="1600" b="0" i="0" dirty="0">
                        <a:solidFill>
                          <a:schemeClr val="tx1">
                            <a:lumMod val="95000"/>
                            <a:lumOff val="5000"/>
                          </a:schemeClr>
                        </a:solidFill>
                        <a:latin typeface="Gill Sans Nova Light" panose="020B0302020104020203" pitchFamily="34" charset="0"/>
                        <a:cs typeface="Gill Sans Light" panose="020B0302020104020203" pitchFamily="34" charset="-79"/>
                      </a:endParaRPr>
                    </a:p>
                  </a:txBody>
                  <a:tcPr anchor="ctr"/>
                </a:tc>
                <a:tc>
                  <a:txBody>
                    <a:bodyPr/>
                    <a:lstStyle/>
                    <a:p>
                      <a:pPr algn="ctr"/>
                      <a:r>
                        <a:rPr lang="en-US" sz="1400" b="0" dirty="0">
                          <a:solidFill>
                            <a:schemeClr val="tx1">
                              <a:lumMod val="95000"/>
                              <a:lumOff val="5000"/>
                            </a:schemeClr>
                          </a:solidFill>
                        </a:rPr>
                        <a:t>"An Integrated Solution for Student Monitoring and Access Control System," by Syed Shabbir Ali et al. in 2019 IEEE International Students' Conference on Electrical, Electronics and Computer Science</a:t>
                      </a:r>
                      <a:endParaRPr lang="en-US" sz="1400" b="0" i="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nchor="ctr"/>
                </a:tc>
                <a:tc>
                  <a:txBody>
                    <a:bodyPr/>
                    <a:lstStyle/>
                    <a:p>
                      <a:pPr marL="457200" indent="-457200" algn="just">
                        <a:buFont typeface="Arial" panose="020B0604020202020204" pitchFamily="34" charset="0"/>
                        <a:buChar char="•"/>
                      </a:pPr>
                      <a:r>
                        <a:rPr lang="en-GB" sz="1600" i="1" dirty="0">
                          <a:latin typeface="Gill Sans Nova Light" panose="020B0302020104020203" pitchFamily="34" charset="0"/>
                          <a:cs typeface="Times New Roman" panose="02020603050405020304" pitchFamily="18" charset="0"/>
                        </a:rPr>
                        <a:t>Resource Intensiveness</a:t>
                      </a:r>
                    </a:p>
                    <a:p>
                      <a:pPr marL="457200" indent="-457200" algn="just">
                        <a:buFont typeface="Arial" panose="020B0604020202020204" pitchFamily="34" charset="0"/>
                        <a:buChar char="•"/>
                      </a:pPr>
                      <a:r>
                        <a:rPr lang="en-GB" sz="1600" i="1" dirty="0">
                          <a:latin typeface="Gill Sans Nova Light" panose="020B0302020104020203" pitchFamily="34" charset="0"/>
                          <a:cs typeface="Times New Roman" panose="02020603050405020304" pitchFamily="18" charset="0"/>
                        </a:rPr>
                        <a:t>Legal and Regulatory Challenges</a:t>
                      </a:r>
                      <a:endParaRPr lang="en-IN" sz="1600" i="1" dirty="0">
                        <a:latin typeface="Gill Sans Nova Light" panose="020B0302020104020203" pitchFamily="34" charset="0"/>
                        <a:cs typeface="Times New Roman" panose="02020603050405020304" pitchFamily="18" charset="0"/>
                      </a:endParaRPr>
                    </a:p>
                    <a:p>
                      <a:pPr algn="ctr"/>
                      <a:endParaRPr lang="en-US" sz="1400" b="0" i="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5808797"/>
                  </a:ext>
                </a:extLst>
              </a:tr>
            </a:tbl>
          </a:graphicData>
        </a:graphic>
      </p:graphicFrame>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871201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a:xfrm>
            <a:off x="1600049" y="-34622"/>
            <a:ext cx="8716347" cy="794657"/>
          </a:xfrm>
        </p:spPr>
        <p:txBody>
          <a:bodyPr/>
          <a:lstStyle/>
          <a:p>
            <a:r>
              <a:rPr lang="en-US" dirty="0"/>
              <a:t>Proposed System </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a:xfrm>
            <a:off x="1465682" y="886407"/>
            <a:ext cx="9488456" cy="4517248"/>
          </a:xfrm>
        </p:spPr>
        <p:txBody>
          <a:bodyPr/>
          <a:lstStyle/>
          <a:p>
            <a:pPr marL="342900" indent="-342900" algn="l">
              <a:lnSpc>
                <a:spcPct val="150000"/>
              </a:lnSpc>
              <a:buFont typeface="Arial" panose="020B0604020202020204" pitchFamily="34" charset="0"/>
              <a:buChar char="•"/>
            </a:pPr>
            <a:r>
              <a:rPr lang="en-US" sz="2400" i="1" dirty="0">
                <a:solidFill>
                  <a:schemeClr val="tx1">
                    <a:lumMod val="95000"/>
                    <a:lumOff val="5000"/>
                  </a:schemeClr>
                </a:solidFill>
                <a:latin typeface="Times New Roman" panose="02020603050405020304" pitchFamily="18" charset="0"/>
                <a:cs typeface="Times New Roman" panose="02020603050405020304" pitchFamily="18" charset="0"/>
              </a:rPr>
              <a:t>Integrity-Driven Facial Recognition boosts safety at schools by using smart technology to recognize faces and register complaints. </a:t>
            </a:r>
          </a:p>
          <a:p>
            <a:pPr marL="342900" indent="-342900" algn="l">
              <a:lnSpc>
                <a:spcPct val="150000"/>
              </a:lnSpc>
              <a:buFont typeface="Arial" panose="020B0604020202020204" pitchFamily="34" charset="0"/>
              <a:buChar char="•"/>
            </a:pPr>
            <a:r>
              <a:rPr lang="en-US" sz="2400" i="1" dirty="0">
                <a:solidFill>
                  <a:schemeClr val="tx1">
                    <a:lumMod val="95000"/>
                    <a:lumOff val="5000"/>
                  </a:schemeClr>
                </a:solidFill>
                <a:latin typeface="Times New Roman" panose="02020603050405020304" pitchFamily="18" charset="0"/>
                <a:cs typeface="Times New Roman" panose="02020603050405020304" pitchFamily="18" charset="0"/>
              </a:rPr>
              <a:t>It doesn't just identify people. </a:t>
            </a:r>
          </a:p>
          <a:p>
            <a:pPr marL="342900" indent="-342900" algn="l">
              <a:lnSpc>
                <a:spcPct val="150000"/>
              </a:lnSpc>
              <a:buFont typeface="Arial" panose="020B0604020202020204" pitchFamily="34" charset="0"/>
              <a:buChar char="•"/>
            </a:pPr>
            <a:r>
              <a:rPr lang="en-US" sz="2400" i="1" dirty="0">
                <a:solidFill>
                  <a:schemeClr val="tx1">
                    <a:lumMod val="95000"/>
                    <a:lumOff val="5000"/>
                  </a:schemeClr>
                </a:solidFill>
                <a:latin typeface="Times New Roman" panose="02020603050405020304" pitchFamily="18" charset="0"/>
                <a:cs typeface="Times New Roman" panose="02020603050405020304" pitchFamily="18" charset="0"/>
              </a:rPr>
              <a:t>It also lets students and staff report problems, making sure everyone acts responsibly and follows the rules.</a:t>
            </a:r>
          </a:p>
          <a:p>
            <a:pPr marL="342900" indent="-342900" algn="l">
              <a:lnSpc>
                <a:spcPct val="150000"/>
              </a:lnSpc>
              <a:buFont typeface="Arial" panose="020B0604020202020204" pitchFamily="34" charset="0"/>
              <a:buChar char="•"/>
            </a:pPr>
            <a:r>
              <a:rPr lang="en-US" sz="2400" i="1" dirty="0">
                <a:solidFill>
                  <a:schemeClr val="tx1">
                    <a:lumMod val="95000"/>
                    <a:lumOff val="5000"/>
                  </a:schemeClr>
                </a:solidFill>
                <a:latin typeface="Times New Roman" panose="02020603050405020304" pitchFamily="18" charset="0"/>
                <a:cs typeface="Times New Roman" panose="02020603050405020304" pitchFamily="18" charset="0"/>
              </a:rPr>
              <a:t>It's not just about spotting faces – it also lets people report issues, making sure everyone behaves well and sticks to the rules.</a:t>
            </a:r>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276839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a:xfrm>
            <a:off x="1688973" y="156024"/>
            <a:ext cx="9198102" cy="534543"/>
          </a:xfrm>
        </p:spPr>
        <p:txBody>
          <a:bodyPr anchor="b">
            <a:normAutofit fontScale="90000"/>
          </a:bodyPr>
          <a:lstStyle/>
          <a:p>
            <a:r>
              <a:rPr lang="en-US" dirty="0"/>
              <a:t>Hardware and Software Requirements</a:t>
            </a:r>
          </a:p>
        </p:txBody>
      </p:sp>
      <p:sp>
        <p:nvSpPr>
          <p:cNvPr id="90" name="Rectangle 8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 name="Rectangle 9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a:xfrm>
            <a:off x="8873254" y="6356350"/>
            <a:ext cx="2477498" cy="365125"/>
          </a:xfrm>
        </p:spPr>
        <p:txBody>
          <a:bodyPr>
            <a:normAutofit/>
          </a:bodyPr>
          <a:lstStyle/>
          <a:p>
            <a:pPr>
              <a:spcAft>
                <a:spcPts val="600"/>
              </a:spcAft>
            </a:pPr>
            <a:fld id="{294A09A9-5501-47C1-A89A-A340965A2BE2}"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graphicFrame>
        <p:nvGraphicFramePr>
          <p:cNvPr id="85" name="Content Placeholder 79">
            <a:extLst>
              <a:ext uri="{FF2B5EF4-FFF2-40B4-BE49-F238E27FC236}">
                <a16:creationId xmlns:a16="http://schemas.microsoft.com/office/drawing/2014/main" id="{6AD2B7DB-9E2A-190B-9731-DE39AEBDC029}"/>
              </a:ext>
            </a:extLst>
          </p:cNvPr>
          <p:cNvGraphicFramePr>
            <a:graphicFrameLocks noGrp="1"/>
          </p:cNvGraphicFramePr>
          <p:nvPr>
            <p:ph idx="1"/>
            <p:extLst>
              <p:ext uri="{D42A27DB-BD31-4B8C-83A1-F6EECF244321}">
                <p14:modId xmlns:p14="http://schemas.microsoft.com/office/powerpoint/2010/main" val="1510968371"/>
              </p:ext>
            </p:extLst>
          </p:nvPr>
        </p:nvGraphicFramePr>
        <p:xfrm>
          <a:off x="543006" y="647699"/>
          <a:ext cx="11239420" cy="6073776"/>
        </p:xfrm>
        <a:graphic>
          <a:graphicData uri="http://schemas.openxmlformats.org/drawingml/2006/table">
            <a:tbl>
              <a:tblPr firstRow="1" bandRow="1">
                <a:tableStyleId>{7DF18680-E054-41AD-8BC1-D1AEF772440D}</a:tableStyleId>
              </a:tblPr>
              <a:tblGrid>
                <a:gridCol w="1730835">
                  <a:extLst>
                    <a:ext uri="{9D8B030D-6E8A-4147-A177-3AD203B41FA5}">
                      <a16:colId xmlns:a16="http://schemas.microsoft.com/office/drawing/2014/main" val="2483515175"/>
                    </a:ext>
                  </a:extLst>
                </a:gridCol>
                <a:gridCol w="1697352">
                  <a:extLst>
                    <a:ext uri="{9D8B030D-6E8A-4147-A177-3AD203B41FA5}">
                      <a16:colId xmlns:a16="http://schemas.microsoft.com/office/drawing/2014/main" val="1835231426"/>
                    </a:ext>
                  </a:extLst>
                </a:gridCol>
                <a:gridCol w="2310946">
                  <a:extLst>
                    <a:ext uri="{9D8B030D-6E8A-4147-A177-3AD203B41FA5}">
                      <a16:colId xmlns:a16="http://schemas.microsoft.com/office/drawing/2014/main" val="2504495525"/>
                    </a:ext>
                  </a:extLst>
                </a:gridCol>
                <a:gridCol w="1696075">
                  <a:extLst>
                    <a:ext uri="{9D8B030D-6E8A-4147-A177-3AD203B41FA5}">
                      <a16:colId xmlns:a16="http://schemas.microsoft.com/office/drawing/2014/main" val="3985693754"/>
                    </a:ext>
                  </a:extLst>
                </a:gridCol>
                <a:gridCol w="1781161">
                  <a:extLst>
                    <a:ext uri="{9D8B030D-6E8A-4147-A177-3AD203B41FA5}">
                      <a16:colId xmlns:a16="http://schemas.microsoft.com/office/drawing/2014/main" val="2808909344"/>
                    </a:ext>
                  </a:extLst>
                </a:gridCol>
                <a:gridCol w="2023051">
                  <a:extLst>
                    <a:ext uri="{9D8B030D-6E8A-4147-A177-3AD203B41FA5}">
                      <a16:colId xmlns:a16="http://schemas.microsoft.com/office/drawing/2014/main" val="3024066135"/>
                    </a:ext>
                  </a:extLst>
                </a:gridCol>
              </a:tblGrid>
              <a:tr h="77821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lumMod val="95000"/>
                              <a:lumOff val="5000"/>
                            </a:schemeClr>
                          </a:solidFill>
                          <a:latin typeface="Times New Roman" panose="02020603050405020304" pitchFamily="18" charset="0"/>
                          <a:cs typeface="Times New Roman" panose="02020603050405020304" pitchFamily="18" charset="0"/>
                        </a:rPr>
                        <a:t>Hardware Requirements</a:t>
                      </a:r>
                      <a:endParaRPr lang="en-US" sz="1400" i="1" dirty="0">
                        <a:latin typeface="Times New Roman" panose="02020603050405020304" pitchFamily="18" charset="0"/>
                        <a:cs typeface="Times New Roman" panose="02020603050405020304" pitchFamily="18" charset="0"/>
                      </a:endParaRPr>
                    </a:p>
                    <a:p>
                      <a:endParaRPr lang="en-IN" sz="1400" dirty="0"/>
                    </a:p>
                  </a:txBody>
                  <a:tcPr marL="79132" marR="79132" marT="39566" marB="39566"/>
                </a:tc>
                <a:tc hMerge="1">
                  <a:txBody>
                    <a:bodyPr/>
                    <a:lstStyle/>
                    <a:p>
                      <a:endParaRPr lang="en-IN"/>
                    </a:p>
                  </a:txBody>
                  <a:tcPr/>
                </a:tc>
                <a:tc hMerge="1">
                  <a:txBody>
                    <a:bodyPr/>
                    <a:lstStyle/>
                    <a:p>
                      <a:endParaRPr lang="en-IN"/>
                    </a:p>
                  </a:txBody>
                  <a:tcPr/>
                </a:tc>
                <a:tc gridSpan="3">
                  <a:txBody>
                    <a:bodyPr/>
                    <a:lstStyle/>
                    <a:p>
                      <a:endParaRPr lang="en-US" sz="1400" b="1" i="1">
                        <a:latin typeface="Times New Roman" panose="02020603050405020304" pitchFamily="18" charset="0"/>
                        <a:cs typeface="Times New Roman" panose="02020603050405020304" pitchFamily="18" charset="0"/>
                      </a:endParaRPr>
                    </a:p>
                    <a:p>
                      <a:pPr algn="ctr"/>
                      <a:r>
                        <a:rPr lang="en-US" sz="1400" b="1" i="1">
                          <a:solidFill>
                            <a:schemeClr val="tx1">
                              <a:lumMod val="95000"/>
                              <a:lumOff val="5000"/>
                            </a:schemeClr>
                          </a:solidFill>
                          <a:latin typeface="Times New Roman" panose="02020603050405020304" pitchFamily="18" charset="0"/>
                          <a:cs typeface="Times New Roman" panose="02020603050405020304" pitchFamily="18" charset="0"/>
                        </a:rPr>
                        <a:t>Software Requirements</a:t>
                      </a:r>
                      <a:endParaRPr lang="en-US" sz="1400" i="1">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sz="1400"/>
                    </a:p>
                  </a:txBody>
                  <a:tcPr marL="79132" marR="79132" marT="39566" marB="39566"/>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577820390"/>
                  </a:ext>
                </a:extLst>
              </a:tr>
              <a:tr h="1012296">
                <a:tc>
                  <a:txBody>
                    <a:bodyPr/>
                    <a:lstStyle/>
                    <a:p>
                      <a:pPr algn="ctr">
                        <a:lnSpc>
                          <a:spcPct val="100000"/>
                        </a:lnSpc>
                      </a:pPr>
                      <a:endParaRPr lang="en-US" sz="1400" i="1" u="none" dirty="0">
                        <a:latin typeface="Times New Roman" panose="02020603050405020304" pitchFamily="18" charset="0"/>
                        <a:cs typeface="Times New Roman" panose="02020603050405020304" pitchFamily="18" charset="0"/>
                      </a:endParaRPr>
                    </a:p>
                    <a:p>
                      <a:pPr algn="ctr">
                        <a:lnSpc>
                          <a:spcPct val="100000"/>
                        </a:lnSpc>
                      </a:pPr>
                      <a:r>
                        <a:rPr lang="en-US" sz="1400" i="1" u="none" dirty="0">
                          <a:latin typeface="Times New Roman" panose="02020603050405020304" pitchFamily="18" charset="0"/>
                          <a:cs typeface="Times New Roman" panose="02020603050405020304" pitchFamily="18" charset="0"/>
                        </a:rPr>
                        <a:t>Cameras</a:t>
                      </a:r>
                      <a:endParaRPr lang="en-IN" sz="1400" u="none" dirty="0"/>
                    </a:p>
                  </a:txBody>
                  <a:tcPr marL="79132" marR="79132" marT="39566" marB="39566"/>
                </a:tc>
                <a:tc>
                  <a:txBody>
                    <a:bodyPr/>
                    <a:lstStyle/>
                    <a:p>
                      <a:pPr algn="ctr"/>
                      <a:endParaRPr lang="en-US" sz="1400" i="1" dirty="0">
                        <a:latin typeface="Times New Roman" panose="02020603050405020304" pitchFamily="18" charset="0"/>
                        <a:cs typeface="Times New Roman" panose="02020603050405020304" pitchFamily="18" charset="0"/>
                      </a:endParaRPr>
                    </a:p>
                    <a:p>
                      <a:pPr algn="ctr"/>
                      <a:r>
                        <a:rPr lang="en-US" sz="1400" i="1" dirty="0">
                          <a:latin typeface="Times New Roman" panose="02020603050405020304" pitchFamily="18" charset="0"/>
                          <a:cs typeface="Times New Roman" panose="02020603050405020304" pitchFamily="18" charset="0"/>
                        </a:rPr>
                        <a:t>High-resolution IP cameras (</a:t>
                      </a:r>
                      <a:r>
                        <a:rPr lang="de-DE" sz="1400" i="1" dirty="0">
                          <a:latin typeface="Times New Roman" panose="02020603050405020304" pitchFamily="18" charset="0"/>
                          <a:cs typeface="Times New Roman" panose="02020603050405020304" pitchFamily="18" charset="0"/>
                        </a:rPr>
                        <a:t>720p (1280 x 720 pixels</a:t>
                      </a:r>
                      <a:r>
                        <a:rPr lang="de-DE" sz="1400" i="1" dirty="0">
                          <a:latin typeface="Gill Sans Nova Light" panose="020B0302020104020203" pitchFamily="34" charset="0"/>
                          <a:cs typeface="Times New Roman" panose="02020603050405020304" pitchFamily="18" charset="0"/>
                        </a:rPr>
                        <a:t>)</a:t>
                      </a:r>
                      <a:endParaRPr lang="en-IN" sz="1400" dirty="0">
                        <a:latin typeface="Gill Sans Nova Light" panose="020B0302020104020203" pitchFamily="34" charset="0"/>
                      </a:endParaRPr>
                    </a:p>
                  </a:txBody>
                  <a:tcPr marL="79132" marR="79132" marT="39566" marB="39566"/>
                </a:tc>
                <a:tc>
                  <a:txBody>
                    <a:bodyPr/>
                    <a:lstStyle/>
                    <a:p>
                      <a:pPr algn="just"/>
                      <a:r>
                        <a:rPr lang="en-US" sz="1400" i="1" dirty="0">
                          <a:latin typeface="Times New Roman" panose="02020603050405020304" pitchFamily="18" charset="0"/>
                          <a:cs typeface="Times New Roman" panose="02020603050405020304" pitchFamily="18" charset="0"/>
                        </a:rPr>
                        <a:t>Capable of capturing clear facial images in various lighting conditions.</a:t>
                      </a:r>
                      <a:endParaRPr lang="en-IN" sz="1400" dirty="0"/>
                    </a:p>
                  </a:txBody>
                  <a:tcPr marL="79132" marR="79132" marT="39566" marB="39566"/>
                </a:tc>
                <a:tc>
                  <a:txBody>
                    <a:bodyPr/>
                    <a:lstStyle/>
                    <a:p>
                      <a:pPr algn="ctr"/>
                      <a:endParaRPr lang="en-US" sz="1400" i="1">
                        <a:latin typeface="Times New Roman" panose="02020603050405020304" pitchFamily="18" charset="0"/>
                        <a:cs typeface="Times New Roman" panose="02020603050405020304" pitchFamily="18" charset="0"/>
                      </a:endParaRPr>
                    </a:p>
                    <a:p>
                      <a:pPr algn="ctr"/>
                      <a:r>
                        <a:rPr lang="en-US" sz="1400" i="1">
                          <a:latin typeface="Times New Roman" panose="02020603050405020304" pitchFamily="18" charset="0"/>
                          <a:cs typeface="Times New Roman" panose="02020603050405020304" pitchFamily="18" charset="0"/>
                        </a:rPr>
                        <a:t>Facial Recognition Algorithm</a:t>
                      </a:r>
                      <a:endParaRPr lang="en-IN" sz="1400"/>
                    </a:p>
                  </a:txBody>
                  <a:tcPr marL="79132" marR="79132" marT="39566" marB="39566"/>
                </a:tc>
                <a:tc>
                  <a:txBody>
                    <a:bodyPr/>
                    <a:lstStyle/>
                    <a:p>
                      <a:pPr algn="l"/>
                      <a:r>
                        <a:rPr lang="en-US" sz="1400" i="1" dirty="0" err="1">
                          <a:latin typeface="Times New Roman" panose="02020603050405020304" pitchFamily="18" charset="0"/>
                          <a:cs typeface="Times New Roman" panose="02020603050405020304" pitchFamily="18" charset="0"/>
                        </a:rPr>
                        <a:t>Haar</a:t>
                      </a:r>
                      <a:r>
                        <a:rPr lang="en-US" sz="1400" i="1" dirty="0">
                          <a:latin typeface="Times New Roman" panose="02020603050405020304" pitchFamily="18" charset="0"/>
                          <a:cs typeface="Times New Roman" panose="02020603050405020304" pitchFamily="18" charset="0"/>
                        </a:rPr>
                        <a:t> cascade algorithm and LBPH (</a:t>
                      </a:r>
                      <a:r>
                        <a:rPr lang="en-IN" sz="1400" i="1" dirty="0">
                          <a:latin typeface="Times New Roman" panose="02020603050405020304" pitchFamily="18" charset="0"/>
                          <a:cs typeface="Times New Roman" panose="02020603050405020304" pitchFamily="18" charset="0"/>
                        </a:rPr>
                        <a:t>Local Binary pattern histograms )</a:t>
                      </a:r>
                      <a:endParaRPr lang="en-US" sz="1400" i="1" dirty="0">
                        <a:latin typeface="Times New Roman" panose="02020603050405020304" pitchFamily="18" charset="0"/>
                        <a:cs typeface="Times New Roman" panose="02020603050405020304" pitchFamily="18" charset="0"/>
                      </a:endParaRPr>
                    </a:p>
                  </a:txBody>
                  <a:tcPr marL="79132" marR="79132" marT="39566" marB="395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latin typeface="Times New Roman" panose="02020603050405020304" pitchFamily="18" charset="0"/>
                          <a:cs typeface="Times New Roman" panose="02020603050405020304" pitchFamily="18" charset="0"/>
                        </a:rPr>
                        <a:t>Capable of accurately identifying individuals.</a:t>
                      </a:r>
                    </a:p>
                    <a:p>
                      <a:endParaRPr lang="en-IN" sz="1400"/>
                    </a:p>
                  </a:txBody>
                  <a:tcPr marL="79132" marR="79132" marT="39566" marB="39566"/>
                </a:tc>
                <a:extLst>
                  <a:ext uri="{0D108BD9-81ED-4DB2-BD59-A6C34878D82A}">
                    <a16:rowId xmlns:a16="http://schemas.microsoft.com/office/drawing/2014/main" val="3016780964"/>
                  </a:ext>
                </a:extLst>
              </a:tr>
              <a:tr h="1012296">
                <a:tc>
                  <a:txBody>
                    <a:bodyPr/>
                    <a:lstStyle/>
                    <a:p>
                      <a:pPr algn="ctr">
                        <a:lnSpc>
                          <a:spcPct val="100000"/>
                        </a:lnSpc>
                      </a:pPr>
                      <a:endParaRPr lang="en-US" sz="1400" i="1" u="none">
                        <a:latin typeface="Times New Roman" panose="02020603050405020304" pitchFamily="18" charset="0"/>
                        <a:cs typeface="Times New Roman" panose="02020603050405020304" pitchFamily="18" charset="0"/>
                      </a:endParaRPr>
                    </a:p>
                    <a:p>
                      <a:pPr algn="ctr">
                        <a:lnSpc>
                          <a:spcPct val="100000"/>
                        </a:lnSpc>
                      </a:pPr>
                      <a:r>
                        <a:rPr lang="en-US" sz="1400" i="1" u="none">
                          <a:latin typeface="Times New Roman" panose="02020603050405020304" pitchFamily="18" charset="0"/>
                          <a:cs typeface="Times New Roman" panose="02020603050405020304" pitchFamily="18" charset="0"/>
                        </a:rPr>
                        <a:t>Processing Units</a:t>
                      </a:r>
                      <a:endParaRPr lang="en-IN" sz="1400" u="none"/>
                    </a:p>
                  </a:txBody>
                  <a:tcPr marL="79132" marR="79132" marT="39566" marB="39566"/>
                </a:tc>
                <a:tc>
                  <a:txBody>
                    <a:bodyPr/>
                    <a:lstStyle/>
                    <a:p>
                      <a:pPr algn="ctr"/>
                      <a:endParaRPr lang="en-US" sz="1400" i="1" dirty="0">
                        <a:latin typeface="Times New Roman" panose="02020603050405020304" pitchFamily="18" charset="0"/>
                        <a:cs typeface="Times New Roman" panose="02020603050405020304" pitchFamily="18" charset="0"/>
                      </a:endParaRPr>
                    </a:p>
                    <a:p>
                      <a:pPr algn="ctr"/>
                      <a:r>
                        <a:rPr lang="en-US" sz="1400" i="1" dirty="0">
                          <a:latin typeface="Times New Roman" panose="02020603050405020304" pitchFamily="18" charset="0"/>
                          <a:cs typeface="Times New Roman" panose="02020603050405020304" pitchFamily="18" charset="0"/>
                        </a:rPr>
                        <a:t>Powerful CPUs or GPUs</a:t>
                      </a:r>
                      <a:endParaRPr lang="en-IN" sz="1400" dirty="0"/>
                    </a:p>
                  </a:txBody>
                  <a:tcPr marL="79132" marR="79132" marT="39566" marB="395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dirty="0">
                          <a:latin typeface="Times New Roman" panose="02020603050405020304" pitchFamily="18" charset="0"/>
                          <a:cs typeface="Times New Roman" panose="02020603050405020304" pitchFamily="18" charset="0"/>
                        </a:rPr>
                        <a:t>For fast image processing and facial recognition computations.</a:t>
                      </a:r>
                    </a:p>
                  </a:txBody>
                  <a:tcPr marL="79132" marR="79132" marT="39566" marB="39566"/>
                </a:tc>
                <a:tc>
                  <a:txBody>
                    <a:bodyPr/>
                    <a:lstStyle/>
                    <a:p>
                      <a:pPr algn="ctr"/>
                      <a:endParaRPr lang="en-US" sz="1400" i="1" dirty="0">
                        <a:latin typeface="Times New Roman" panose="02020603050405020304" pitchFamily="18" charset="0"/>
                        <a:cs typeface="Times New Roman" panose="02020603050405020304" pitchFamily="18" charset="0"/>
                      </a:endParaRPr>
                    </a:p>
                    <a:p>
                      <a:pPr algn="ctr"/>
                      <a:r>
                        <a:rPr lang="en-US" sz="1400" i="1" dirty="0">
                          <a:latin typeface="Times New Roman" panose="02020603050405020304" pitchFamily="18" charset="0"/>
                          <a:cs typeface="Times New Roman" panose="02020603050405020304" pitchFamily="18" charset="0"/>
                        </a:rPr>
                        <a:t>Identity Verifier Module</a:t>
                      </a:r>
                      <a:endParaRPr lang="en-IN" sz="1400" dirty="0"/>
                    </a:p>
                  </a:txBody>
                  <a:tcPr marL="79132" marR="79132" marT="39566" marB="39566"/>
                </a:tc>
                <a:tc>
                  <a:txBody>
                    <a:bodyPr/>
                    <a:lstStyle/>
                    <a:p>
                      <a:pPr algn="ctr"/>
                      <a:endParaRPr lang="en-US" sz="1400" i="1" dirty="0">
                        <a:latin typeface="Times New Roman" panose="02020603050405020304" pitchFamily="18" charset="0"/>
                        <a:cs typeface="Times New Roman" panose="02020603050405020304" pitchFamily="18" charset="0"/>
                      </a:endParaRPr>
                    </a:p>
                    <a:p>
                      <a:pPr algn="l"/>
                      <a:r>
                        <a:rPr lang="en-US" sz="1400" i="1" dirty="0">
                          <a:latin typeface="Times New Roman" panose="02020603050405020304" pitchFamily="18" charset="0"/>
                          <a:cs typeface="Times New Roman" panose="02020603050405020304" pitchFamily="18" charset="0"/>
                        </a:rPr>
                        <a:t>Local Binary Patterns(LBP) Operator module </a:t>
                      </a:r>
                      <a:endParaRPr lang="en-IN" sz="1400" dirty="0"/>
                    </a:p>
                  </a:txBody>
                  <a:tcPr marL="79132" marR="79132" marT="39566" marB="39566"/>
                </a:tc>
                <a:tc>
                  <a:txBody>
                    <a:bodyPr/>
                    <a:lstStyle/>
                    <a:p>
                      <a:r>
                        <a:rPr lang="en-US" sz="1400" i="1">
                          <a:latin typeface="Times New Roman" panose="02020603050405020304" pitchFamily="18" charset="0"/>
                          <a:cs typeface="Times New Roman" panose="02020603050405020304" pitchFamily="18" charset="0"/>
                        </a:rPr>
                        <a:t>For verifying the identity of individuals based on facial recognition data.</a:t>
                      </a:r>
                      <a:endParaRPr lang="en-IN" sz="1400"/>
                    </a:p>
                  </a:txBody>
                  <a:tcPr marL="79132" marR="79132" marT="39566" marB="39566"/>
                </a:tc>
                <a:extLst>
                  <a:ext uri="{0D108BD9-81ED-4DB2-BD59-A6C34878D82A}">
                    <a16:rowId xmlns:a16="http://schemas.microsoft.com/office/drawing/2014/main" val="3064818245"/>
                  </a:ext>
                </a:extLst>
              </a:tr>
              <a:tr h="1012296">
                <a:tc>
                  <a:txBody>
                    <a:bodyPr/>
                    <a:lstStyle/>
                    <a:p>
                      <a:pPr algn="ctr">
                        <a:lnSpc>
                          <a:spcPct val="100000"/>
                        </a:lnSpc>
                      </a:pPr>
                      <a:endParaRPr lang="en-US" sz="1400" i="1" u="none">
                        <a:latin typeface="Times New Roman" panose="02020603050405020304" pitchFamily="18" charset="0"/>
                        <a:cs typeface="Times New Roman" panose="02020603050405020304" pitchFamily="18" charset="0"/>
                      </a:endParaRPr>
                    </a:p>
                    <a:p>
                      <a:pPr algn="ctr">
                        <a:lnSpc>
                          <a:spcPct val="100000"/>
                        </a:lnSpc>
                      </a:pPr>
                      <a:r>
                        <a:rPr lang="en-US" sz="1400" i="1" u="none">
                          <a:latin typeface="Times New Roman" panose="02020603050405020304" pitchFamily="18" charset="0"/>
                          <a:cs typeface="Times New Roman" panose="02020603050405020304" pitchFamily="18" charset="0"/>
                        </a:rPr>
                        <a:t>Storage</a:t>
                      </a:r>
                      <a:endParaRPr lang="en-IN" sz="1400" u="none"/>
                    </a:p>
                  </a:txBody>
                  <a:tcPr marL="79132" marR="79132" marT="39566" marB="39566"/>
                </a:tc>
                <a:tc>
                  <a:txBody>
                    <a:bodyPr/>
                    <a:lstStyle/>
                    <a:p>
                      <a:pPr algn="ctr"/>
                      <a:r>
                        <a:rPr lang="en-US" sz="1400" i="1" dirty="0">
                          <a:latin typeface="Times New Roman" panose="02020603050405020304" pitchFamily="18" charset="0"/>
                          <a:cs typeface="Times New Roman" panose="02020603050405020304" pitchFamily="18" charset="0"/>
                        </a:rPr>
                        <a:t>120 megabytes for minimum number of students(60) </a:t>
                      </a:r>
                      <a:endParaRPr lang="en-IN" sz="1400" dirty="0"/>
                    </a:p>
                  </a:txBody>
                  <a:tcPr marL="79132" marR="79132" marT="39566" marB="39566"/>
                </a:tc>
                <a:tc>
                  <a:txBody>
                    <a:bodyPr/>
                    <a:lstStyle/>
                    <a:p>
                      <a:r>
                        <a:rPr lang="en-US" sz="1400" i="1" dirty="0">
                          <a:latin typeface="Times New Roman" panose="02020603050405020304" pitchFamily="18" charset="0"/>
                          <a:cs typeface="Times New Roman" panose="02020603050405020304" pitchFamily="18" charset="0"/>
                        </a:rPr>
                        <a:t>For storing image data and system logs.</a:t>
                      </a:r>
                      <a:endParaRPr lang="en-IN" sz="1400" dirty="0"/>
                    </a:p>
                  </a:txBody>
                  <a:tcPr marL="79132" marR="79132" marT="39566" marB="39566"/>
                </a:tc>
                <a:tc>
                  <a:txBody>
                    <a:bodyPr/>
                    <a:lstStyle/>
                    <a:p>
                      <a:pPr algn="ctr"/>
                      <a:endParaRPr lang="en-US" sz="1400" i="1" dirty="0">
                        <a:latin typeface="Times New Roman" panose="02020603050405020304" pitchFamily="18" charset="0"/>
                        <a:cs typeface="Times New Roman" panose="02020603050405020304" pitchFamily="18" charset="0"/>
                      </a:endParaRPr>
                    </a:p>
                    <a:p>
                      <a:pPr algn="ctr"/>
                      <a:r>
                        <a:rPr lang="en-US" sz="1400" i="1" dirty="0">
                          <a:latin typeface="Times New Roman" panose="02020603050405020304" pitchFamily="18" charset="0"/>
                          <a:cs typeface="Times New Roman" panose="02020603050405020304" pitchFamily="18" charset="0"/>
                        </a:rPr>
                        <a:t>Complaint Management System</a:t>
                      </a:r>
                      <a:endParaRPr lang="en-IN" sz="1400" dirty="0"/>
                    </a:p>
                  </a:txBody>
                  <a:tcPr marL="79132" marR="79132" marT="39566" marB="39566"/>
                </a:tc>
                <a:tc>
                  <a:txBody>
                    <a:bodyPr/>
                    <a:lstStyle/>
                    <a:p>
                      <a:r>
                        <a:rPr lang="en-US" sz="1400" i="1" dirty="0">
                          <a:latin typeface="Times New Roman" panose="02020603050405020304" pitchFamily="18" charset="0"/>
                          <a:cs typeface="Times New Roman" panose="02020603050405020304" pitchFamily="18" charset="0"/>
                        </a:rPr>
                        <a:t>Web-based or application-based system </a:t>
                      </a:r>
                      <a:endParaRPr lang="en-IN" sz="1400" dirty="0"/>
                    </a:p>
                  </a:txBody>
                  <a:tcPr marL="79132" marR="79132" marT="39566" marB="395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latin typeface="Times New Roman" panose="02020603050405020304" pitchFamily="18" charset="0"/>
                          <a:cs typeface="Times New Roman" panose="02020603050405020304" pitchFamily="18" charset="0"/>
                        </a:rPr>
                        <a:t>For registering, tracking, and resolving complaints.</a:t>
                      </a:r>
                    </a:p>
                    <a:p>
                      <a:endParaRPr lang="en-IN" sz="1400"/>
                    </a:p>
                  </a:txBody>
                  <a:tcPr marL="79132" marR="79132" marT="39566" marB="39566"/>
                </a:tc>
                <a:extLst>
                  <a:ext uri="{0D108BD9-81ED-4DB2-BD59-A6C34878D82A}">
                    <a16:rowId xmlns:a16="http://schemas.microsoft.com/office/drawing/2014/main" val="291352800"/>
                  </a:ext>
                </a:extLst>
              </a:tr>
              <a:tr h="1012296">
                <a:tc>
                  <a:txBody>
                    <a:bodyPr/>
                    <a:lstStyle/>
                    <a:p>
                      <a:pPr algn="ctr">
                        <a:lnSpc>
                          <a:spcPct val="100000"/>
                        </a:lnSpc>
                      </a:pPr>
                      <a:endParaRPr lang="en-US" sz="1400" i="1" u="none">
                        <a:latin typeface="Times New Roman" panose="02020603050405020304" pitchFamily="18" charset="0"/>
                        <a:cs typeface="Times New Roman" panose="02020603050405020304" pitchFamily="18" charset="0"/>
                      </a:endParaRPr>
                    </a:p>
                    <a:p>
                      <a:pPr algn="ctr">
                        <a:lnSpc>
                          <a:spcPct val="100000"/>
                        </a:lnSpc>
                      </a:pPr>
                      <a:r>
                        <a:rPr lang="en-US" sz="1400" i="1" u="none">
                          <a:latin typeface="Times New Roman" panose="02020603050405020304" pitchFamily="18" charset="0"/>
                          <a:cs typeface="Times New Roman" panose="02020603050405020304" pitchFamily="18" charset="0"/>
                        </a:rPr>
                        <a:t>Networking Equipment</a:t>
                      </a:r>
                      <a:endParaRPr lang="en-IN" sz="1400" u="none"/>
                    </a:p>
                  </a:txBody>
                  <a:tcPr marL="79132" marR="79132" marT="39566" marB="39566"/>
                </a:tc>
                <a:tc>
                  <a:txBody>
                    <a:bodyPr/>
                    <a:lstStyle/>
                    <a:p>
                      <a:pPr algn="ctr"/>
                      <a:r>
                        <a:rPr lang="en-US" sz="1400" i="1">
                          <a:latin typeface="Times New Roman" panose="02020603050405020304" pitchFamily="18" charset="0"/>
                          <a:cs typeface="Times New Roman" panose="02020603050405020304" pitchFamily="18" charset="0"/>
                        </a:rPr>
                        <a:t>Reliable network switches and routers</a:t>
                      </a:r>
                      <a:endParaRPr lang="en-IN" sz="1400"/>
                    </a:p>
                  </a:txBody>
                  <a:tcPr marL="79132" marR="79132" marT="39566" marB="395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latin typeface="Times New Roman" panose="02020603050405020304" pitchFamily="18" charset="0"/>
                          <a:cs typeface="Times New Roman" panose="02020603050405020304" pitchFamily="18" charset="0"/>
                        </a:rPr>
                        <a:t>For data transmission between cameras, processing units, and servers.</a:t>
                      </a:r>
                    </a:p>
                  </a:txBody>
                  <a:tcPr marL="79132" marR="79132" marT="39566" marB="39566"/>
                </a:tc>
                <a:tc>
                  <a:txBody>
                    <a:bodyPr/>
                    <a:lstStyle/>
                    <a:p>
                      <a:pPr algn="ctr"/>
                      <a:endParaRPr lang="en-US" sz="1400" i="1">
                        <a:latin typeface="Times New Roman" panose="02020603050405020304" pitchFamily="18" charset="0"/>
                        <a:cs typeface="Times New Roman" panose="02020603050405020304" pitchFamily="18" charset="0"/>
                      </a:endParaRPr>
                    </a:p>
                    <a:p>
                      <a:pPr algn="ctr"/>
                      <a:r>
                        <a:rPr lang="en-US" sz="1400" i="1">
                          <a:latin typeface="Times New Roman" panose="02020603050405020304" pitchFamily="18" charset="0"/>
                          <a:cs typeface="Times New Roman" panose="02020603050405020304" pitchFamily="18" charset="0"/>
                        </a:rPr>
                        <a:t>User Interface</a:t>
                      </a:r>
                      <a:endParaRPr lang="en-IN" sz="1400"/>
                    </a:p>
                  </a:txBody>
                  <a:tcPr marL="79132" marR="79132" marT="39566" marB="39566"/>
                </a:tc>
                <a:tc>
                  <a:txBody>
                    <a:bodyPr/>
                    <a:lstStyle/>
                    <a:p>
                      <a:r>
                        <a:rPr lang="en-US" sz="1400" i="1" dirty="0">
                          <a:latin typeface="Times New Roman" panose="02020603050405020304" pitchFamily="18" charset="0"/>
                          <a:cs typeface="Times New Roman" panose="02020603050405020304" pitchFamily="18" charset="0"/>
                        </a:rPr>
                        <a:t>Intuitive and user-friendly interface </a:t>
                      </a:r>
                      <a:endParaRPr lang="en-IN" sz="1400" dirty="0"/>
                    </a:p>
                  </a:txBody>
                  <a:tcPr marL="79132" marR="79132" marT="39566" marB="39566"/>
                </a:tc>
                <a:tc>
                  <a:txBody>
                    <a:bodyPr/>
                    <a:lstStyle/>
                    <a:p>
                      <a:r>
                        <a:rPr lang="en-US" sz="1400" i="1" dirty="0">
                          <a:latin typeface="Times New Roman" panose="02020603050405020304" pitchFamily="18" charset="0"/>
                          <a:cs typeface="Times New Roman" panose="02020603050405020304" pitchFamily="18" charset="0"/>
                        </a:rPr>
                        <a:t>For interacting with the system, including complaint submission and status tracking.</a:t>
                      </a:r>
                      <a:endParaRPr lang="en-IN" sz="1400" dirty="0"/>
                    </a:p>
                  </a:txBody>
                  <a:tcPr marL="79132" marR="79132" marT="39566" marB="39566"/>
                </a:tc>
                <a:extLst>
                  <a:ext uri="{0D108BD9-81ED-4DB2-BD59-A6C34878D82A}">
                    <a16:rowId xmlns:a16="http://schemas.microsoft.com/office/drawing/2014/main" val="1325219935"/>
                  </a:ext>
                </a:extLst>
              </a:tr>
              <a:tr h="1246379">
                <a:tc>
                  <a:txBody>
                    <a:bodyPr/>
                    <a:lstStyle/>
                    <a:p>
                      <a:pPr algn="ctr">
                        <a:lnSpc>
                          <a:spcPct val="100000"/>
                        </a:lnSpc>
                      </a:pPr>
                      <a:endParaRPr lang="en-US" sz="1400" i="1" u="none">
                        <a:latin typeface="Times New Roman" panose="02020603050405020304" pitchFamily="18" charset="0"/>
                        <a:cs typeface="Times New Roman" panose="02020603050405020304" pitchFamily="18" charset="0"/>
                      </a:endParaRPr>
                    </a:p>
                    <a:p>
                      <a:pPr algn="ctr">
                        <a:lnSpc>
                          <a:spcPct val="100000"/>
                        </a:lnSpc>
                      </a:pPr>
                      <a:r>
                        <a:rPr lang="en-US" sz="1400" i="1" u="none">
                          <a:latin typeface="Times New Roman" panose="02020603050405020304" pitchFamily="18" charset="0"/>
                          <a:cs typeface="Times New Roman" panose="02020603050405020304" pitchFamily="18" charset="0"/>
                        </a:rPr>
                        <a:t>Server Infrastructure</a:t>
                      </a:r>
                      <a:endParaRPr lang="en-IN" sz="1400" u="none"/>
                    </a:p>
                  </a:txBody>
                  <a:tcPr marL="79132" marR="79132" marT="39566" marB="39566"/>
                </a:tc>
                <a:tc>
                  <a:txBody>
                    <a:bodyPr/>
                    <a:lstStyle/>
                    <a:p>
                      <a:pPr algn="ctr"/>
                      <a:endParaRPr lang="en-US" sz="1400" i="1">
                        <a:latin typeface="Times New Roman" panose="02020603050405020304" pitchFamily="18" charset="0"/>
                        <a:cs typeface="Times New Roman" panose="02020603050405020304" pitchFamily="18" charset="0"/>
                      </a:endParaRPr>
                    </a:p>
                    <a:p>
                      <a:pPr algn="ctr"/>
                      <a:r>
                        <a:rPr lang="en-US" sz="1400" i="1">
                          <a:latin typeface="Times New Roman" panose="02020603050405020304" pitchFamily="18" charset="0"/>
                          <a:cs typeface="Times New Roman" panose="02020603050405020304" pitchFamily="18" charset="0"/>
                        </a:rPr>
                        <a:t>Robust servers </a:t>
                      </a:r>
                      <a:endParaRPr lang="en-IN" sz="1400"/>
                    </a:p>
                  </a:txBody>
                  <a:tcPr marL="79132" marR="79132" marT="39566" marB="395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latin typeface="Times New Roman" panose="02020603050405020304" pitchFamily="18" charset="0"/>
                          <a:cs typeface="Times New Roman" panose="02020603050405020304" pitchFamily="18" charset="0"/>
                        </a:rPr>
                        <a:t>To host the facial recognition algorithm, complaint management system, and other software components.</a:t>
                      </a:r>
                    </a:p>
                  </a:txBody>
                  <a:tcPr marL="79132" marR="79132" marT="39566" marB="39566"/>
                </a:tc>
                <a:tc>
                  <a:txBody>
                    <a:bodyPr/>
                    <a:lstStyle/>
                    <a:p>
                      <a:pPr algn="ctr"/>
                      <a:endParaRPr lang="en-US" sz="1400" i="1">
                        <a:latin typeface="Times New Roman" panose="02020603050405020304" pitchFamily="18" charset="0"/>
                        <a:cs typeface="Times New Roman" panose="02020603050405020304" pitchFamily="18" charset="0"/>
                      </a:endParaRPr>
                    </a:p>
                    <a:p>
                      <a:pPr algn="ctr"/>
                      <a:r>
                        <a:rPr lang="en-US" sz="1400" i="1">
                          <a:latin typeface="Times New Roman" panose="02020603050405020304" pitchFamily="18" charset="0"/>
                          <a:cs typeface="Times New Roman" panose="02020603050405020304" pitchFamily="18" charset="0"/>
                        </a:rPr>
                        <a:t>Security Protocols</a:t>
                      </a:r>
                      <a:endParaRPr lang="en-IN" sz="1400"/>
                    </a:p>
                  </a:txBody>
                  <a:tcPr marL="79132" marR="79132" marT="39566" marB="39566"/>
                </a:tc>
                <a:tc>
                  <a:txBody>
                    <a:bodyPr/>
                    <a:lstStyle/>
                    <a:p>
                      <a:r>
                        <a:rPr lang="en-US" sz="1400" i="1" dirty="0">
                          <a:latin typeface="Times New Roman" panose="02020603050405020304" pitchFamily="18" charset="0"/>
                          <a:cs typeface="Times New Roman" panose="02020603050405020304" pitchFamily="18" charset="0"/>
                        </a:rPr>
                        <a:t>Encryption protocols, access controls, and authentication mechanisms</a:t>
                      </a:r>
                      <a:endParaRPr lang="en-IN" sz="1400" dirty="0"/>
                    </a:p>
                  </a:txBody>
                  <a:tcPr marL="79132" marR="79132" marT="39566" marB="39566"/>
                </a:tc>
                <a:tc>
                  <a:txBody>
                    <a:bodyPr/>
                    <a:lstStyle/>
                    <a:p>
                      <a:r>
                        <a:rPr lang="en-US" sz="1400" i="1" dirty="0">
                          <a:latin typeface="Times New Roman" panose="02020603050405020304" pitchFamily="18" charset="0"/>
                          <a:cs typeface="Times New Roman" panose="02020603050405020304" pitchFamily="18" charset="0"/>
                        </a:rPr>
                        <a:t>To ensure the security and privacy of facial recognition data.</a:t>
                      </a:r>
                      <a:endParaRPr lang="en-IN" sz="1400" dirty="0"/>
                    </a:p>
                  </a:txBody>
                  <a:tcPr marL="79132" marR="79132" marT="39566" marB="39566"/>
                </a:tc>
                <a:extLst>
                  <a:ext uri="{0D108BD9-81ED-4DB2-BD59-A6C34878D82A}">
                    <a16:rowId xmlns:a16="http://schemas.microsoft.com/office/drawing/2014/main" val="1249489559"/>
                  </a:ext>
                </a:extLst>
              </a:tr>
            </a:tbl>
          </a:graphicData>
        </a:graphic>
      </p:graphicFrame>
    </p:spTree>
    <p:extLst>
      <p:ext uri="{BB962C8B-B14F-4D97-AF65-F5344CB8AC3E}">
        <p14:creationId xmlns:p14="http://schemas.microsoft.com/office/powerpoint/2010/main" val="97198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895350" y="-154304"/>
            <a:ext cx="10915650" cy="1570354"/>
          </a:xfrm>
        </p:spPr>
        <p:txBody>
          <a:bodyPr anchor="ctr">
            <a:normAutofit/>
          </a:bodyPr>
          <a:lstStyle/>
          <a:p>
            <a:r>
              <a:rPr lang="en-US" dirty="0"/>
              <a:t>Architecture  </a:t>
            </a:r>
          </a:p>
        </p:txBody>
      </p:sp>
      <p:pic>
        <p:nvPicPr>
          <p:cNvPr id="3" name="Content Placeholder 2">
            <a:extLst>
              <a:ext uri="{FF2B5EF4-FFF2-40B4-BE49-F238E27FC236}">
                <a16:creationId xmlns:a16="http://schemas.microsoft.com/office/drawing/2014/main" id="{894D5EBB-3CDF-5037-F28A-C79441EE2832}"/>
              </a:ext>
            </a:extLst>
          </p:cNvPr>
          <p:cNvPicPr>
            <a:picLocks noGrp="1" noChangeAspect="1"/>
          </p:cNvPicPr>
          <p:nvPr>
            <p:ph idx="1"/>
          </p:nvPr>
        </p:nvPicPr>
        <p:blipFill>
          <a:blip r:embed="rId2"/>
          <a:stretch>
            <a:fillRect/>
          </a:stretch>
        </p:blipFill>
        <p:spPr>
          <a:xfrm>
            <a:off x="1904246" y="920432"/>
            <a:ext cx="8383507" cy="5620228"/>
          </a:xfrm>
          <a:prstGeom prst="rect">
            <a:avLst/>
          </a:prstGeom>
          <a:noFill/>
        </p:spPr>
      </p:pic>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9</a:t>
            </a:fld>
            <a:endParaRPr lang="en-US"/>
          </a:p>
        </p:txBody>
      </p:sp>
    </p:spTree>
    <p:extLst>
      <p:ext uri="{BB962C8B-B14F-4D97-AF65-F5344CB8AC3E}">
        <p14:creationId xmlns:p14="http://schemas.microsoft.com/office/powerpoint/2010/main" val="3619058363"/>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{65C03AFB-4CAB-4AA3-AE07-A25ABCEEF525}tf56410444_win32</Template>
  <TotalTime>610</TotalTime>
  <Words>1665</Words>
  <Application>Microsoft Office PowerPoint</Application>
  <PresentationFormat>Widescreen</PresentationFormat>
  <Paragraphs>222</Paragraphs>
  <Slides>19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Baskerville</vt:lpstr>
      <vt:lpstr>Baskerville Old Face</vt:lpstr>
      <vt:lpstr>Calibri</vt:lpstr>
      <vt:lpstr>Gill Sans Light</vt:lpstr>
      <vt:lpstr>Gill Sans Nova</vt:lpstr>
      <vt:lpstr>Gill Sans Nova Light</vt:lpstr>
      <vt:lpstr>Times New Roman</vt:lpstr>
      <vt:lpstr>Wingdings</vt:lpstr>
      <vt:lpstr>Office Theme</vt:lpstr>
      <vt:lpstr>INTEGRITY DRIVEN FACIAL RECOGNITION  GUARDIAN USING DEEP LEARNING MODELS AND  IDENTITY VERIFIER</vt:lpstr>
      <vt:lpstr>Agenda</vt:lpstr>
      <vt:lpstr>Abstract </vt:lpstr>
      <vt:lpstr>Objective</vt:lpstr>
      <vt:lpstr>Introduction</vt:lpstr>
      <vt:lpstr>Existing System</vt:lpstr>
      <vt:lpstr>Proposed System </vt:lpstr>
      <vt:lpstr>Hardware and Software Requirements</vt:lpstr>
      <vt:lpstr>Architecture  </vt:lpstr>
      <vt:lpstr>Module Split Up </vt:lpstr>
      <vt:lpstr>Module – 1 Model Training Module </vt:lpstr>
      <vt:lpstr>Module – 2 Complaint Management Module </vt:lpstr>
      <vt:lpstr>Module – 3 Facial Detection Module </vt:lpstr>
      <vt:lpstr>Module – 4 Facial Recognition Module </vt:lpstr>
      <vt:lpstr>Module – 5 Identity Verifier Module </vt:lpstr>
      <vt:lpstr>Conclusion  </vt:lpstr>
      <vt:lpstr>Future Works </vt:lpstr>
      <vt:lpstr>Reference Papers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INTEGRITY DRIVEN FACIAL RECOGNITION  GUARDIAN USING DEEP LEARNING MODELS AND  IDENTITY VERIFIER</dc:title>
  <dc:creator>Indhra V</dc:creator>
  <cp:lastModifiedBy>Indhra V</cp:lastModifiedBy>
  <cp:revision>8</cp:revision>
  <dcterms:created xsi:type="dcterms:W3CDTF">2024-03-22T13:25:26Z</dcterms:created>
  <dcterms:modified xsi:type="dcterms:W3CDTF">2024-05-04T17:13:48Z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